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ink/ink1.xml" ContentType="application/inkml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ink/ink2.xml" ContentType="application/inkml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6.xml" ContentType="application/vnd.openxmlformats-officedocument.presentationml.notesSlide+xml"/>
  <Override PartName="/ppt/charts/chart3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9.xml" ContentType="application/vnd.openxmlformats-officedocument.presentationml.notesSlide+xml"/>
  <Override PartName="/ppt/charts/chart3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0.xml" ContentType="application/vnd.openxmlformats-officedocument.presentationml.notesSlide+xml"/>
  <Override PartName="/ppt/charts/chart3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4.xml" ContentType="application/vnd.openxmlformats-officedocument.drawingml.chart+xml"/>
  <Override PartName="/ppt/notesSlides/notesSlide31.xml" ContentType="application/vnd.openxmlformats-officedocument.presentationml.notesSlide+xml"/>
  <Override PartName="/ppt/charts/chart3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5.xml" ContentType="application/vnd.openxmlformats-officedocument.presentationml.notesSlide+xml"/>
  <Override PartName="/ppt/charts/chart3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charts/chart4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charts/chart4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38.xml" ContentType="application/vnd.openxmlformats-officedocument.presentationml.notesSlide+xml"/>
  <Override PartName="/ppt/charts/chart4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9.xml" ContentType="application/vnd.openxmlformats-officedocument.presentationml.notesSlide+xml"/>
  <Override PartName="/ppt/charts/chart45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4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4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49.xml" ContentType="application/vnd.openxmlformats-officedocument.drawingml.chart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notesMasterIdLst>
    <p:notesMasterId r:id="rId78"/>
  </p:notesMasterIdLst>
  <p:handoutMasterIdLst>
    <p:handoutMasterId r:id="rId79"/>
  </p:handoutMasterIdLst>
  <p:sldIdLst>
    <p:sldId id="1379" r:id="rId2"/>
    <p:sldId id="1317" r:id="rId3"/>
    <p:sldId id="1680" r:id="rId4"/>
    <p:sldId id="1681" r:id="rId5"/>
    <p:sldId id="1750" r:id="rId6"/>
    <p:sldId id="1793" r:id="rId7"/>
    <p:sldId id="1683" r:id="rId8"/>
    <p:sldId id="1808" r:id="rId9"/>
    <p:sldId id="1818" r:id="rId10"/>
    <p:sldId id="1809" r:id="rId11"/>
    <p:sldId id="1810" r:id="rId12"/>
    <p:sldId id="1811" r:id="rId13"/>
    <p:sldId id="1812" r:id="rId14"/>
    <p:sldId id="1814" r:id="rId15"/>
    <p:sldId id="1815" r:id="rId16"/>
    <p:sldId id="1816" r:id="rId17"/>
    <p:sldId id="1817" r:id="rId18"/>
    <p:sldId id="1691" r:id="rId19"/>
    <p:sldId id="1754" r:id="rId20"/>
    <p:sldId id="1693" r:id="rId21"/>
    <p:sldId id="1694" r:id="rId22"/>
    <p:sldId id="1755" r:id="rId23"/>
    <p:sldId id="1696" r:id="rId24"/>
    <p:sldId id="1697" r:id="rId25"/>
    <p:sldId id="1756" r:id="rId26"/>
    <p:sldId id="1698" r:id="rId27"/>
    <p:sldId id="1757" r:id="rId28"/>
    <p:sldId id="1700" r:id="rId29"/>
    <p:sldId id="1701" r:id="rId30"/>
    <p:sldId id="1758" r:id="rId31"/>
    <p:sldId id="1703" r:id="rId32"/>
    <p:sldId id="1759" r:id="rId33"/>
    <p:sldId id="1705" r:id="rId34"/>
    <p:sldId id="1780" r:id="rId35"/>
    <p:sldId id="1785" r:id="rId36"/>
    <p:sldId id="1784" r:id="rId37"/>
    <p:sldId id="1706" r:id="rId38"/>
    <p:sldId id="1760" r:id="rId39"/>
    <p:sldId id="1709" r:id="rId40"/>
    <p:sldId id="1795" r:id="rId41"/>
    <p:sldId id="1788" r:id="rId42"/>
    <p:sldId id="1789" r:id="rId43"/>
    <p:sldId id="1717" r:id="rId44"/>
    <p:sldId id="1718" r:id="rId45"/>
    <p:sldId id="1719" r:id="rId46"/>
    <p:sldId id="1720" r:id="rId47"/>
    <p:sldId id="1786" r:id="rId48"/>
    <p:sldId id="1787" r:id="rId49"/>
    <p:sldId id="1794" r:id="rId50"/>
    <p:sldId id="1723" r:id="rId51"/>
    <p:sldId id="1791" r:id="rId52"/>
    <p:sldId id="1792" r:id="rId53"/>
    <p:sldId id="1797" r:id="rId54"/>
    <p:sldId id="1767" r:id="rId55"/>
    <p:sldId id="1734" r:id="rId56"/>
    <p:sldId id="1735" r:id="rId57"/>
    <p:sldId id="1737" r:id="rId58"/>
    <p:sldId id="1736" r:id="rId59"/>
    <p:sldId id="1770" r:id="rId60"/>
    <p:sldId id="1771" r:id="rId61"/>
    <p:sldId id="1738" r:id="rId62"/>
    <p:sldId id="1739" r:id="rId63"/>
    <p:sldId id="1769" r:id="rId64"/>
    <p:sldId id="1741" r:id="rId65"/>
    <p:sldId id="1742" r:id="rId66"/>
    <p:sldId id="1783" r:id="rId67"/>
    <p:sldId id="1745" r:id="rId68"/>
    <p:sldId id="1772" r:id="rId69"/>
    <p:sldId id="1773" r:id="rId70"/>
    <p:sldId id="1774" r:id="rId71"/>
    <p:sldId id="1777" r:id="rId72"/>
    <p:sldId id="1775" r:id="rId73"/>
    <p:sldId id="1776" r:id="rId74"/>
    <p:sldId id="1746" r:id="rId75"/>
    <p:sldId id="1747" r:id="rId76"/>
    <p:sldId id="1819" r:id="rId77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9900CC"/>
    <a:srgbClr val="3333CC"/>
    <a:srgbClr val="3366FF"/>
    <a:srgbClr val="BDD7EE"/>
    <a:srgbClr val="CC6600"/>
    <a:srgbClr val="FFD03B"/>
    <a:srgbClr val="FFFF00"/>
    <a:srgbClr val="0099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5455" autoAdjust="0"/>
  </p:normalViewPr>
  <p:slideViewPr>
    <p:cSldViewPr snapToGrid="0">
      <p:cViewPr varScale="1">
        <p:scale>
          <a:sx n="115" d="100"/>
          <a:sy n="115" d="100"/>
        </p:scale>
        <p:origin x="600" y="9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-4704"/>
    </p:cViewPr>
  </p:sorterViewPr>
  <p:notesViewPr>
    <p:cSldViewPr snapToGrid="0">
      <p:cViewPr varScale="1">
        <p:scale>
          <a:sx n="62" d="100"/>
          <a:sy n="62" d="100"/>
        </p:scale>
        <p:origin x="199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09185875359048"/>
          <c:y val="1.7564200899055308E-2"/>
          <c:w val="0.76308787172928261"/>
          <c:h val="0.917596220472440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965-4540-BCC4-F1B7CF45178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E965-4540-BCC4-F1B7CF45178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E965-4540-BCC4-F1B7CF45178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965-4540-BCC4-F1B7CF45178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E965-4540-BCC4-F1B7CF45178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E965-4540-BCC4-F1B7CF45178C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E965-4540-BCC4-F1B7CF45178C}"/>
              </c:ext>
            </c:extLst>
          </c:dPt>
          <c:dLbls>
            <c:dLbl>
              <c:idx val="0"/>
              <c:layout>
                <c:manualLayout>
                  <c:x val="1.7422867513611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65-4540-BCC4-F1B7CF45178C}"/>
                </c:ext>
              </c:extLst>
            </c:dLbl>
            <c:dLbl>
              <c:idx val="1"/>
              <c:layout>
                <c:manualLayout>
                  <c:x val="1.1615245009074408E-2"/>
                  <c:y val="6.857142857142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5-4540-BCC4-F1B7CF45178C}"/>
                </c:ext>
              </c:extLst>
            </c:dLbl>
            <c:dLbl>
              <c:idx val="2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65-4540-BCC4-F1B7CF45178C}"/>
                </c:ext>
              </c:extLst>
            </c:dLbl>
            <c:dLbl>
              <c:idx val="3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5-4540-BCC4-F1B7CF45178C}"/>
                </c:ext>
              </c:extLst>
            </c:dLbl>
            <c:dLbl>
              <c:idx val="4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65-4540-BCC4-F1B7CF45178C}"/>
                </c:ext>
              </c:extLst>
            </c:dLbl>
            <c:dLbl>
              <c:idx val="5"/>
              <c:layout>
                <c:manualLayout>
                  <c:x val="1.0163339382940059E-2"/>
                  <c:y val="-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5-4540-BCC4-F1B7CF45178C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65-4540-BCC4-F1B7CF451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Παραίτηση / Απογοήτευση</c:v>
                </c:pt>
                <c:pt idx="2">
                  <c:v>Φόβος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56.4</c:v>
                </c:pt>
                <c:pt idx="1">
                  <c:v>42.9</c:v>
                </c:pt>
                <c:pt idx="2">
                  <c:v>31.4</c:v>
                </c:pt>
                <c:pt idx="3">
                  <c:v>28</c:v>
                </c:pt>
                <c:pt idx="4">
                  <c:v>11.7</c:v>
                </c:pt>
                <c:pt idx="5">
                  <c:v>9.9</c:v>
                </c:pt>
                <c:pt idx="6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965-4540-BCC4-F1B7CF451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4727360"/>
        <c:axId val="444725792"/>
      </c:barChart>
      <c:catAx>
        <c:axId val="444727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44725792"/>
        <c:crosses val="autoZero"/>
        <c:auto val="0"/>
        <c:lblAlgn val="ctr"/>
        <c:lblOffset val="100"/>
        <c:noMultiLvlLbl val="0"/>
      </c:catAx>
      <c:valAx>
        <c:axId val="44472579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44727360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1.825715762305645E-2"/>
          <c:w val="1"/>
          <c:h val="0.754491017964073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ΙΑΝΟΥΑΡΙΟΣ 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6296296296296294E-3"/>
                  <c:y val="-0.29252742156656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07-46E6-94BC-6C62D7E2AD63}"/>
                </c:ext>
              </c:extLst>
            </c:dLbl>
            <c:dLbl>
              <c:idx val="1"/>
              <c:layout>
                <c:manualLayout>
                  <c:x val="8.3333333333332985E-3"/>
                  <c:y val="-0.2513568955683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07-46E6-94BC-6C62D7E2AD63}"/>
                </c:ext>
              </c:extLst>
            </c:dLbl>
            <c:dLbl>
              <c:idx val="2"/>
              <c:layout>
                <c:manualLayout>
                  <c:x val="5.5555555555555558E-3"/>
                  <c:y val="-0.15384775504611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07-46E6-94BC-6C62D7E2AD63}"/>
                </c:ext>
              </c:extLst>
            </c:dLbl>
            <c:dLbl>
              <c:idx val="3"/>
              <c:layout>
                <c:manualLayout>
                  <c:x val="1.1395450568678916E-4"/>
                  <c:y val="-0.1074444944360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C5-4D33-B879-A442F610BE73}"/>
                </c:ext>
              </c:extLst>
            </c:dLbl>
            <c:dLbl>
              <c:idx val="4"/>
              <c:layout>
                <c:manualLayout>
                  <c:x val="4.0602216389611177E-4"/>
                  <c:y val="-0.1038621638771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5-4D33-B879-A442F610BE73}"/>
                </c:ext>
              </c:extLst>
            </c:dLbl>
            <c:dLbl>
              <c:idx val="5"/>
              <c:layout>
                <c:manualLayout>
                  <c:x val="-1.8518518518518519E-3"/>
                  <c:y val="-0.10091317352753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C5-4D33-B879-A442F610BE73}"/>
                </c:ext>
              </c:extLst>
            </c:dLbl>
            <c:dLbl>
              <c:idx val="6"/>
              <c:layout>
                <c:manualLayout>
                  <c:x val="-9.2592592592592596E-4"/>
                  <c:y val="-9.1008531154042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4F-47C1-8DD3-1F51FA0F072F}"/>
                </c:ext>
              </c:extLst>
            </c:dLbl>
            <c:dLbl>
              <c:idx val="7"/>
              <c:layout>
                <c:manualLayout>
                  <c:x val="-8.3333333333333332E-3"/>
                  <c:y val="-8.450792178589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4F-47C1-8DD3-1F51FA0F072F}"/>
                </c:ext>
              </c:extLst>
            </c:dLbl>
            <c:dLbl>
              <c:idx val="8"/>
              <c:layout>
                <c:manualLayout>
                  <c:x val="-1.2037037037037037E-2"/>
                  <c:y val="-0.10617661967971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4F-47C1-8DD3-1F51FA0F072F}"/>
                </c:ext>
              </c:extLst>
            </c:dLbl>
            <c:dLbl>
              <c:idx val="9"/>
              <c:layout>
                <c:manualLayout>
                  <c:x val="-1.0185200446518876E-2"/>
                  <c:y val="-0.12243541854449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1C-496D-B3DB-6AC033040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ΝΕΑ ΔΗΜΟΚΡΑΤΙΑ</c:v>
                </c:pt>
                <c:pt idx="1">
                  <c:v>ΣΥΡΙΖΑ - ΠΡΟΟΔΕΥΤΙΚΗ ΣΥΜΜΑΧΙΑ</c:v>
                </c:pt>
                <c:pt idx="2">
                  <c:v>ΠΑΣΟΚ - KINAΛ</c:v>
                </c:pt>
                <c:pt idx="3">
                  <c:v>ΚΚΕ</c:v>
                </c:pt>
                <c:pt idx="4">
                  <c:v>ΕΛΛΗΝΙΚΗ ΛΥΣΗ (Κυριάκος Βελόπουλος)</c:v>
                </c:pt>
                <c:pt idx="5">
                  <c:v>ΜΕΡΑ 25</c:v>
                </c:pt>
                <c:pt idx="6">
                  <c:v>ΕΘΝΙΚΟ ΚΟΜΜΑ - ΕΛΛΗΝΕΣ για την πατρίδα (Ηλίας Κασιδιάρης)</c:v>
                </c:pt>
                <c:pt idx="7">
                  <c:v>ΠΑΤΡΙΩΤΙΚΗ ΕΝΩΣΗ (Πρόδρομος Εμφιετζόγλου)</c:v>
                </c:pt>
                <c:pt idx="8">
                  <c:v>ΑΛΛΟ ΚΟΜΜΑ</c:v>
                </c:pt>
                <c:pt idx="9">
                  <c:v>ΔΕΝ ΑΠΟΦΑΣΙΣΑ/ΔΑ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30.8</c:v>
                </c:pt>
                <c:pt idx="1">
                  <c:v>27.2</c:v>
                </c:pt>
                <c:pt idx="2">
                  <c:v>8.8000000000000007</c:v>
                </c:pt>
                <c:pt idx="3">
                  <c:v>5.6</c:v>
                </c:pt>
                <c:pt idx="4">
                  <c:v>5.0999999999999996</c:v>
                </c:pt>
                <c:pt idx="5">
                  <c:v>4.2</c:v>
                </c:pt>
                <c:pt idx="6">
                  <c:v>4.4000000000000004</c:v>
                </c:pt>
                <c:pt idx="7">
                  <c:v>1.4</c:v>
                </c:pt>
                <c:pt idx="8">
                  <c:v>5</c:v>
                </c:pt>
                <c:pt idx="9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4-4929-862C-D7531A8C2F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shape val="cylinder"/>
        <c:axId val="-1151144960"/>
        <c:axId val="-1151152032"/>
        <c:axId val="0"/>
      </c:bar3DChart>
      <c:catAx>
        <c:axId val="-115114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1.825715762305645E-2"/>
          <c:w val="1"/>
          <c:h val="0.754491017964073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ΙΑΝΟΥΑΡΙΟΣ 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6296296296296294E-3"/>
                  <c:y val="-0.29252742156656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07-46E6-94BC-6C62D7E2AD63}"/>
                </c:ext>
              </c:extLst>
            </c:dLbl>
            <c:dLbl>
              <c:idx val="1"/>
              <c:layout>
                <c:manualLayout>
                  <c:x val="8.3333333333332985E-3"/>
                  <c:y val="-0.2513568955683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07-46E6-94BC-6C62D7E2AD63}"/>
                </c:ext>
              </c:extLst>
            </c:dLbl>
            <c:dLbl>
              <c:idx val="2"/>
              <c:layout>
                <c:manualLayout>
                  <c:x val="5.5555555555555558E-3"/>
                  <c:y val="-0.15384775504611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07-46E6-94BC-6C62D7E2AD63}"/>
                </c:ext>
              </c:extLst>
            </c:dLbl>
            <c:dLbl>
              <c:idx val="3"/>
              <c:layout>
                <c:manualLayout>
                  <c:x val="1.1395450568678916E-4"/>
                  <c:y val="-0.1074444944360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C5-4D33-B879-A442F610BE73}"/>
                </c:ext>
              </c:extLst>
            </c:dLbl>
            <c:dLbl>
              <c:idx val="4"/>
              <c:layout>
                <c:manualLayout>
                  <c:x val="4.0602216389611177E-4"/>
                  <c:y val="-0.1038621638771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5-4D33-B879-A442F610BE73}"/>
                </c:ext>
              </c:extLst>
            </c:dLbl>
            <c:dLbl>
              <c:idx val="5"/>
              <c:layout>
                <c:manualLayout>
                  <c:x val="-1.8518518518518519E-3"/>
                  <c:y val="-0.10091317352753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C5-4D33-B879-A442F610BE73}"/>
                </c:ext>
              </c:extLst>
            </c:dLbl>
            <c:dLbl>
              <c:idx val="6"/>
              <c:layout>
                <c:manualLayout>
                  <c:x val="-9.2592592592592596E-4"/>
                  <c:y val="-9.1008531154042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4F-47C1-8DD3-1F51FA0F072F}"/>
                </c:ext>
              </c:extLst>
            </c:dLbl>
            <c:dLbl>
              <c:idx val="7"/>
              <c:layout>
                <c:manualLayout>
                  <c:x val="-8.3333333333333332E-3"/>
                  <c:y val="-8.450792178589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4F-47C1-8DD3-1F51FA0F072F}"/>
                </c:ext>
              </c:extLst>
            </c:dLbl>
            <c:dLbl>
              <c:idx val="8"/>
              <c:layout>
                <c:manualLayout>
                  <c:x val="-1.2037037037037037E-2"/>
                  <c:y val="-0.10617661967971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4F-47C1-8DD3-1F51FA0F072F}"/>
                </c:ext>
              </c:extLst>
            </c:dLbl>
            <c:dLbl>
              <c:idx val="9"/>
              <c:layout>
                <c:manualLayout>
                  <c:x val="-1.0185200446518876E-2"/>
                  <c:y val="-0.12243541854449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1C-496D-B3DB-6AC033040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ΝΕΑ ΔΗΜΟΚΡΑΤΙΑ</c:v>
                </c:pt>
                <c:pt idx="1">
                  <c:v>ΣΥΡΙΖΑ - ΠΡΟΟΔΕΥΤΙΚΗ ΣΥΜΜΑΧΙΑ</c:v>
                </c:pt>
                <c:pt idx="2">
                  <c:v>ΠΑΣΟΚ - KINAΛ</c:v>
                </c:pt>
                <c:pt idx="3">
                  <c:v>ΚΚΕ</c:v>
                </c:pt>
                <c:pt idx="4">
                  <c:v>ΕΛΛΗΝΙΚΗ ΛΥΣΗ (Κυριάκος Βελόπουλος)</c:v>
                </c:pt>
                <c:pt idx="5">
                  <c:v>ΜΕΡΑ 25</c:v>
                </c:pt>
                <c:pt idx="6">
                  <c:v>ΕΘΝΙΚΟ ΚΟΜΜΑ - ΕΛΛΗΝΕΣ για την πατρίδα (Ηλίας Κασιδιάρης)</c:v>
                </c:pt>
                <c:pt idx="7">
                  <c:v>ΧΡΥΣΗ ΑΥΓΗ</c:v>
                </c:pt>
                <c:pt idx="8">
                  <c:v>ΑΛΛΟ ΚΟΜΜΑ</c:v>
                </c:pt>
                <c:pt idx="9">
                  <c:v>ΔΕΝ ΑΠΟΦΑΣΙΣΑ/ΔΑ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30.4</c:v>
                </c:pt>
                <c:pt idx="1">
                  <c:v>27.2</c:v>
                </c:pt>
                <c:pt idx="2">
                  <c:v>10</c:v>
                </c:pt>
                <c:pt idx="3">
                  <c:v>5.7</c:v>
                </c:pt>
                <c:pt idx="4">
                  <c:v>5</c:v>
                </c:pt>
                <c:pt idx="5">
                  <c:v>4.3</c:v>
                </c:pt>
                <c:pt idx="6">
                  <c:v>4.4000000000000004</c:v>
                </c:pt>
                <c:pt idx="7">
                  <c:v>1.1000000000000001</c:v>
                </c:pt>
                <c:pt idx="8">
                  <c:v>3.5</c:v>
                </c:pt>
                <c:pt idx="9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4-4929-862C-D7531A8C2F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shape val="cylinder"/>
        <c:axId val="-1151144960"/>
        <c:axId val="-1151152032"/>
        <c:axId val="0"/>
      </c:bar3DChart>
      <c:catAx>
        <c:axId val="-115114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1.825715762305645E-2"/>
          <c:w val="1"/>
          <c:h val="0.754491017964073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ΙΑΝΟΥΑΡΙΟΣ 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717500829637675E-3"/>
                  <c:y val="-0.27907787016538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07-46E6-94BC-6C62D7E2AD63}"/>
                </c:ext>
              </c:extLst>
            </c:dLbl>
            <c:dLbl>
              <c:idx val="1"/>
              <c:layout>
                <c:manualLayout>
                  <c:x val="8.3333333333332985E-3"/>
                  <c:y val="-0.2513568955683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07-46E6-94BC-6C62D7E2AD63}"/>
                </c:ext>
              </c:extLst>
            </c:dLbl>
            <c:dLbl>
              <c:idx val="2"/>
              <c:layout>
                <c:manualLayout>
                  <c:x val="5.5555555555555558E-3"/>
                  <c:y val="-0.15384775504611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07-46E6-94BC-6C62D7E2AD63}"/>
                </c:ext>
              </c:extLst>
            </c:dLbl>
            <c:dLbl>
              <c:idx val="3"/>
              <c:layout>
                <c:manualLayout>
                  <c:x val="1.1395450568678916E-4"/>
                  <c:y val="-0.1074444944360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C5-4D33-B879-A442F610BE73}"/>
                </c:ext>
              </c:extLst>
            </c:dLbl>
            <c:dLbl>
              <c:idx val="4"/>
              <c:layout>
                <c:manualLayout>
                  <c:x val="4.0602216389611177E-4"/>
                  <c:y val="-0.1038621638771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5-4D33-B879-A442F610BE73}"/>
                </c:ext>
              </c:extLst>
            </c:dLbl>
            <c:dLbl>
              <c:idx val="5"/>
              <c:layout>
                <c:manualLayout>
                  <c:x val="-1.8518518518518519E-3"/>
                  <c:y val="-0.10091317352753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C5-4D33-B879-A442F610BE73}"/>
                </c:ext>
              </c:extLst>
            </c:dLbl>
            <c:dLbl>
              <c:idx val="6"/>
              <c:layout>
                <c:manualLayout>
                  <c:x val="-9.2592592592592596E-4"/>
                  <c:y val="-9.1008531154042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4F-47C1-8DD3-1F51FA0F072F}"/>
                </c:ext>
              </c:extLst>
            </c:dLbl>
            <c:dLbl>
              <c:idx val="7"/>
              <c:layout>
                <c:manualLayout>
                  <c:x val="-8.3333333333333332E-3"/>
                  <c:y val="-8.450792178589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4F-47C1-8DD3-1F51FA0F072F}"/>
                </c:ext>
              </c:extLst>
            </c:dLbl>
            <c:dLbl>
              <c:idx val="8"/>
              <c:layout>
                <c:manualLayout>
                  <c:x val="-1.2037037037037037E-2"/>
                  <c:y val="-0.10617661967971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4F-47C1-8DD3-1F51FA0F0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ΝΕΑ ΔΗΜΟΚΡΑΤΙΑ</c:v>
                </c:pt>
                <c:pt idx="1">
                  <c:v>ΣΥΡΙΖΑ - ΠΡΟΟΔΕΥΤΙΚΗ ΣΥΜΜΑΧΙΑ</c:v>
                </c:pt>
                <c:pt idx="2">
                  <c:v>ΠΑΣΟΚ - KINAΛ</c:v>
                </c:pt>
                <c:pt idx="3">
                  <c:v>ΚΚΕ</c:v>
                </c:pt>
                <c:pt idx="4">
                  <c:v>ΕΛΛΗΝΙΚΗ ΛΥΣΗ (Κυριάκος Βελόπουλος)</c:v>
                </c:pt>
                <c:pt idx="5">
                  <c:v>ΜΕΡΑ 25</c:v>
                </c:pt>
                <c:pt idx="6">
                  <c:v>ΕΘΝΙΚΟ ΚΟΜΜΑ - ΕΛΛΗΝΕΣ για την πατρίδα (Ηλίας Κασιδιάρης)</c:v>
                </c:pt>
                <c:pt idx="7">
                  <c:v>ΠΑΤΡΙΩΤΙΚΗ ΕΝΩΣΗ (Πρόδρομος Εμφιετζόγλου)</c:v>
                </c:pt>
                <c:pt idx="8">
                  <c:v>ΑΛΛΟ ΚΟΜΜΑ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33.299999999999997</c:v>
                </c:pt>
                <c:pt idx="1">
                  <c:v>29.4</c:v>
                </c:pt>
                <c:pt idx="2">
                  <c:v>9.5</c:v>
                </c:pt>
                <c:pt idx="3">
                  <c:v>6.1</c:v>
                </c:pt>
                <c:pt idx="4">
                  <c:v>5.5</c:v>
                </c:pt>
                <c:pt idx="5">
                  <c:v>4.5</c:v>
                </c:pt>
                <c:pt idx="6">
                  <c:v>4.8</c:v>
                </c:pt>
                <c:pt idx="7">
                  <c:v>1.5</c:v>
                </c:pt>
                <c:pt idx="8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4-4929-862C-D7531A8C2F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shape val="cylinder"/>
        <c:axId val="-1151144960"/>
        <c:axId val="-1151152032"/>
        <c:axId val="0"/>
      </c:bar3DChart>
      <c:catAx>
        <c:axId val="-115114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1.825715762305645E-2"/>
          <c:w val="1"/>
          <c:h val="0.754491017964073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ΙΑΝΟΥΑΡΙΟΣ 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717500829637675E-3"/>
                  <c:y val="-0.27907787016538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07-46E6-94BC-6C62D7E2AD63}"/>
                </c:ext>
              </c:extLst>
            </c:dLbl>
            <c:dLbl>
              <c:idx val="1"/>
              <c:layout>
                <c:manualLayout>
                  <c:x val="8.3333333333332985E-3"/>
                  <c:y val="-0.2513568955683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07-46E6-94BC-6C62D7E2AD63}"/>
                </c:ext>
              </c:extLst>
            </c:dLbl>
            <c:dLbl>
              <c:idx val="2"/>
              <c:layout>
                <c:manualLayout>
                  <c:x val="5.5555555555555558E-3"/>
                  <c:y val="-0.15384775504611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07-46E6-94BC-6C62D7E2AD63}"/>
                </c:ext>
              </c:extLst>
            </c:dLbl>
            <c:dLbl>
              <c:idx val="3"/>
              <c:layout>
                <c:manualLayout>
                  <c:x val="1.1395450568678916E-4"/>
                  <c:y val="-0.1074444944360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C5-4D33-B879-A442F610BE73}"/>
                </c:ext>
              </c:extLst>
            </c:dLbl>
            <c:dLbl>
              <c:idx val="4"/>
              <c:layout>
                <c:manualLayout>
                  <c:x val="4.0602216389611177E-4"/>
                  <c:y val="-0.1038621638771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5-4D33-B879-A442F610BE73}"/>
                </c:ext>
              </c:extLst>
            </c:dLbl>
            <c:dLbl>
              <c:idx val="5"/>
              <c:layout>
                <c:manualLayout>
                  <c:x val="-1.8518518518518519E-3"/>
                  <c:y val="-0.10091317352753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C5-4D33-B879-A442F610BE73}"/>
                </c:ext>
              </c:extLst>
            </c:dLbl>
            <c:dLbl>
              <c:idx val="6"/>
              <c:layout>
                <c:manualLayout>
                  <c:x val="-9.2592592592592596E-4"/>
                  <c:y val="-9.1008531154042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4F-47C1-8DD3-1F51FA0F072F}"/>
                </c:ext>
              </c:extLst>
            </c:dLbl>
            <c:dLbl>
              <c:idx val="7"/>
              <c:layout>
                <c:manualLayout>
                  <c:x val="-8.3333333333333332E-3"/>
                  <c:y val="-8.450792178589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4F-47C1-8DD3-1F51FA0F072F}"/>
                </c:ext>
              </c:extLst>
            </c:dLbl>
            <c:dLbl>
              <c:idx val="8"/>
              <c:layout>
                <c:manualLayout>
                  <c:x val="-1.2037037037037037E-2"/>
                  <c:y val="-0.10617661967971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4F-47C1-8DD3-1F51FA0F0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ΝΕΑ ΔΗΜΟΚΡΑΤΙΑ</c:v>
                </c:pt>
                <c:pt idx="1">
                  <c:v>ΣΥΡΙΖΑ - ΠΡΟΟΔΕΥΤΙΚΗ ΣΥΜΜΑΧΙΑ</c:v>
                </c:pt>
                <c:pt idx="2">
                  <c:v>ΠΑΣΟΚ - KINAΛ</c:v>
                </c:pt>
                <c:pt idx="3">
                  <c:v>ΚΚΕ</c:v>
                </c:pt>
                <c:pt idx="4">
                  <c:v>ΕΛΛΗΝΙΚΗ ΛΥΣΗ (Κυριάκος Βελόπουλος)</c:v>
                </c:pt>
                <c:pt idx="5">
                  <c:v>ΜΕΡΑ 25</c:v>
                </c:pt>
                <c:pt idx="6">
                  <c:v>ΕΘΝΙΚΟ ΚΟΜΜΑ - ΕΛΛΗΝΕΣ για την πατρίδα (Ηλίας Κασιδιάρης)</c:v>
                </c:pt>
                <c:pt idx="7">
                  <c:v>ΧΡΥΣΗ ΑΥΓΗ</c:v>
                </c:pt>
                <c:pt idx="8">
                  <c:v>ΑΛΛΟ ΚΟΜΜΑ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33.200000000000003</c:v>
                </c:pt>
                <c:pt idx="1">
                  <c:v>29.7</c:v>
                </c:pt>
                <c:pt idx="2">
                  <c:v>10.9</c:v>
                </c:pt>
                <c:pt idx="3">
                  <c:v>6.2</c:v>
                </c:pt>
                <c:pt idx="4">
                  <c:v>5.4</c:v>
                </c:pt>
                <c:pt idx="5">
                  <c:v>4.7</c:v>
                </c:pt>
                <c:pt idx="6">
                  <c:v>4.8</c:v>
                </c:pt>
                <c:pt idx="7">
                  <c:v>1.2</c:v>
                </c:pt>
                <c:pt idx="8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4-4929-862C-D7531A8C2F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shape val="cylinder"/>
        <c:axId val="-1151144960"/>
        <c:axId val="-1151152032"/>
        <c:axId val="0"/>
      </c:bar3DChart>
      <c:catAx>
        <c:axId val="-115114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4491017964073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ΔΕΚΕΜΒΡΙΟΣ 2021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40-4C7D-893E-A0061398BC60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40-4C7D-893E-A0061398BC6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540-4C7D-893E-A0061398BC6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540-4C7D-893E-A0061398BC6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540-4C7D-893E-A0061398BC60}"/>
              </c:ext>
            </c:extLst>
          </c:dPt>
          <c:dLbls>
            <c:dLbl>
              <c:idx val="0"/>
              <c:layout>
                <c:manualLayout>
                  <c:x val="5.0495093674022091E-3"/>
                  <c:y val="-0.31107383246355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40-4C7D-893E-A0061398BC60}"/>
                </c:ext>
              </c:extLst>
            </c:dLbl>
            <c:dLbl>
              <c:idx val="1"/>
              <c:layout>
                <c:manualLayout>
                  <c:x val="8.7016723888548586E-4"/>
                  <c:y val="-0.26425714473075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40-4C7D-893E-A0061398BC60}"/>
                </c:ext>
              </c:extLst>
            </c:dLbl>
            <c:dLbl>
              <c:idx val="2"/>
              <c:layout>
                <c:manualLayout>
                  <c:x val="-3.1539809100252394E-3"/>
                  <c:y val="-0.1754347260867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40-4C7D-893E-A0061398BC60}"/>
                </c:ext>
              </c:extLst>
            </c:dLbl>
            <c:dLbl>
              <c:idx val="3"/>
              <c:layout>
                <c:manualLayout>
                  <c:x val="-8.0699153596571153E-3"/>
                  <c:y val="-0.24735831389235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40-4C7D-893E-A0061398BC60}"/>
                </c:ext>
              </c:extLst>
            </c:dLbl>
            <c:dLbl>
              <c:idx val="4"/>
              <c:layout>
                <c:manualLayout>
                  <c:x val="-1.2070986017957547E-2"/>
                  <c:y val="-0.15944373665296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40-4C7D-893E-A0061398BC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ΝΕΑ ΔΗΜΟΚΡΑΤΙΑ</c:v>
                </c:pt>
                <c:pt idx="1">
                  <c:v>ΣΥΡΙΖΑ</c:v>
                </c:pt>
                <c:pt idx="2">
                  <c:v>Άλλο κόμμα</c:v>
                </c:pt>
                <c:pt idx="3">
                  <c:v>Κανένα κόμμα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32.200000000000003</c:v>
                </c:pt>
                <c:pt idx="1">
                  <c:v>28.7</c:v>
                </c:pt>
                <c:pt idx="2">
                  <c:v>8.6999999999999993</c:v>
                </c:pt>
                <c:pt idx="3">
                  <c:v>23.5</c:v>
                </c:pt>
                <c:pt idx="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40-4C7D-893E-A0061398BC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180"/>
        <c:shape val="cylinder"/>
        <c:axId val="-1151144960"/>
        <c:axId val="-1151152032"/>
        <c:axId val="0"/>
      </c:bar3DChart>
      <c:catAx>
        <c:axId val="-11511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39778095782276E-2"/>
          <c:y val="5.7603557828624509E-2"/>
          <c:w val="1"/>
          <c:h val="0.84855389083852595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ΝΕΑ ΔΗΜΟΚΡΑΤΙΑ</c:v>
                </c:pt>
              </c:strCache>
            </c:strRef>
          </c:tx>
          <c:spPr>
            <a:ln w="158750" cmpd="sng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EA38-4C91-B0FB-C9C1A3B866B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EA38-4C91-B0FB-C9C1A3B866B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EA38-4C91-B0FB-C9C1A3B866B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EA38-4C91-B0FB-C9C1A3B866B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EA38-4C91-B0FB-C9C1A3B866B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EA38-4C91-B0FB-C9C1A3B866B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EA38-4C91-B0FB-C9C1A3B866B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EA38-4C91-B0FB-C9C1A3B866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accent1">
                        <a:lumMod val="75000"/>
                      </a:schemeClr>
                    </a:solidFill>
                    <a:latin typeface="+mn-lt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5"/>
                <c:pt idx="0">
                  <c:v>Σεπ-22</c:v>
                </c:pt>
                <c:pt idx="1">
                  <c:v>Οκτ-22</c:v>
                </c:pt>
                <c:pt idx="2">
                  <c:v>Ιαν-23</c:v>
                </c:pt>
                <c:pt idx="3">
                  <c:v>Mαρ-23  Α</c:v>
                </c:pt>
                <c:pt idx="4">
                  <c:v>Mαρ-23 B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5"/>
                <c:pt idx="0">
                  <c:v>35.200000000000003</c:v>
                </c:pt>
                <c:pt idx="1">
                  <c:v>34.1</c:v>
                </c:pt>
                <c:pt idx="2">
                  <c:v>36.799999999999997</c:v>
                </c:pt>
                <c:pt idx="3">
                  <c:v>30.9</c:v>
                </c:pt>
                <c:pt idx="4">
                  <c:v>32.200000000000003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EA38-4C91-B0FB-C9C1A3B866B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ΣΥΡΙΖΑ - Προοδευτική Συμμαχία</c:v>
                </c:pt>
              </c:strCache>
            </c:strRef>
          </c:tx>
          <c:spPr>
            <a:ln w="1301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4746086462023163E-2"/>
                  <c:y val="3.8543231745555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44-47D1-BDDD-895ADD2DF023}"/>
                </c:ext>
              </c:extLst>
            </c:dLbl>
            <c:dLbl>
              <c:idx val="1"/>
              <c:layout>
                <c:manualLayout>
                  <c:x val="-2.7503685574640821E-2"/>
                  <c:y val="4.1907971970389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44-47D1-BDDD-895ADD2DF023}"/>
                </c:ext>
              </c:extLst>
            </c:dLbl>
            <c:dLbl>
              <c:idx val="2"/>
              <c:layout>
                <c:manualLayout>
                  <c:x val="-2.1502433364083199E-2"/>
                  <c:y val="3.8543231745555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44-47D1-BDDD-895ADD2DF023}"/>
                </c:ext>
              </c:extLst>
            </c:dLbl>
            <c:dLbl>
              <c:idx val="3"/>
              <c:layout>
                <c:manualLayout>
                  <c:x val="-3.4397683356184858E-2"/>
                  <c:y val="3.5178491520722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44-47D1-BDDD-895ADD2DF023}"/>
                </c:ext>
              </c:extLst>
            </c:dLbl>
            <c:dLbl>
              <c:idx val="4"/>
              <c:layout>
                <c:manualLayout>
                  <c:x val="-3.1640084243567422E-2"/>
                  <c:y val="5.5366932869723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22-45A3-99FE-33577BB5D3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rgbClr val="FF0000"/>
                    </a:solidFill>
                    <a:latin typeface="+mn-lt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5"/>
                <c:pt idx="0">
                  <c:v>Σεπ-22</c:v>
                </c:pt>
                <c:pt idx="1">
                  <c:v>Οκτ-22</c:v>
                </c:pt>
                <c:pt idx="2">
                  <c:v>Ιαν-23</c:v>
                </c:pt>
                <c:pt idx="3">
                  <c:v>Mαρ-23  Α</c:v>
                </c:pt>
                <c:pt idx="4">
                  <c:v>Mαρ-23 B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5"/>
                <c:pt idx="0">
                  <c:v>28.2</c:v>
                </c:pt>
                <c:pt idx="1">
                  <c:v>27.9</c:v>
                </c:pt>
                <c:pt idx="2">
                  <c:v>30</c:v>
                </c:pt>
                <c:pt idx="3">
                  <c:v>28.3</c:v>
                </c:pt>
                <c:pt idx="4">
                  <c:v>28.7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EA38-4C91-B0FB-C9C1A3B866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5553456"/>
        <c:axId val="255553848"/>
      </c:lineChart>
      <c:catAx>
        <c:axId val="2555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defRPr>
            </a:pPr>
            <a:endParaRPr lang="el-GR"/>
          </a:p>
        </c:txPr>
        <c:crossAx val="255553848"/>
        <c:crosses val="autoZero"/>
        <c:auto val="0"/>
        <c:lblAlgn val="ctr"/>
        <c:lblOffset val="100"/>
        <c:noMultiLvlLbl val="0"/>
      </c:catAx>
      <c:valAx>
        <c:axId val="255553848"/>
        <c:scaling>
          <c:orientation val="minMax"/>
          <c:max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255553456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8387709967016289E-2"/>
          <c:y val="0.69584338008555979"/>
          <c:w val="0.80403317326592338"/>
          <c:h val="0.18231063334743702"/>
        </c:manualLayout>
      </c:layout>
      <c:overlay val="0"/>
      <c:txPr>
        <a:bodyPr/>
        <a:lstStyle/>
        <a:p>
          <a:pPr>
            <a:defRPr sz="1100">
              <a:latin typeface="+mn-lt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4.9171489441196996E-3"/>
          <c:w val="1"/>
          <c:h val="0.754491017964073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ΔΕΚΕΜΒΡΙΟΣ 2021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AE-4123-A2CD-400DE7061632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AE-4123-A2CD-400DE706163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1AE-4123-A2CD-400DE706163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1AE-4123-A2CD-400DE706163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1AE-4123-A2CD-400DE7061632}"/>
              </c:ext>
            </c:extLst>
          </c:dPt>
          <c:dLbls>
            <c:dLbl>
              <c:idx val="0"/>
              <c:layout>
                <c:manualLayout>
                  <c:x val="9.4076377057027601E-3"/>
                  <c:y val="-0.29510924117280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E-4123-A2CD-400DE7061632}"/>
                </c:ext>
              </c:extLst>
            </c:dLbl>
            <c:dLbl>
              <c:idx val="1"/>
              <c:layout>
                <c:manualLayout>
                  <c:x val="8.7016723888544596E-4"/>
                  <c:y val="-0.28820403166687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E-4123-A2CD-400DE7061632}"/>
                </c:ext>
              </c:extLst>
            </c:dLbl>
            <c:dLbl>
              <c:idx val="2"/>
              <c:layout>
                <c:manualLayout>
                  <c:x val="-4.2435129946003817E-3"/>
                  <c:y val="-0.13818401307504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E-4123-A2CD-400DE7061632}"/>
                </c:ext>
              </c:extLst>
            </c:dLbl>
            <c:dLbl>
              <c:idx val="3"/>
              <c:layout>
                <c:manualLayout>
                  <c:x val="-4.4319076763119693E-4"/>
                  <c:y val="-0.20142767862062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43912432504774E-2"/>
                      <c:h val="8.85902825921216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1AE-4123-A2CD-400DE7061632}"/>
                </c:ext>
              </c:extLst>
            </c:dLbl>
            <c:dLbl>
              <c:idx val="4"/>
              <c:layout>
                <c:manualLayout>
                  <c:x val="-1.0981453933382405E-2"/>
                  <c:y val="-0.1567829714378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AE-4123-A2CD-400DE7061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ΝΕΑ ΔΗΜΟΚΡΑΤΙΑ</c:v>
                </c:pt>
                <c:pt idx="1">
                  <c:v>ΣΥΡΙΖΑ</c:v>
                </c:pt>
                <c:pt idx="2">
                  <c:v>Άλλο κόμμα</c:v>
                </c:pt>
                <c:pt idx="3">
                  <c:v>Κανένα κόμμα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35.200000000000003</c:v>
                </c:pt>
                <c:pt idx="1">
                  <c:v>33.9</c:v>
                </c:pt>
                <c:pt idx="2">
                  <c:v>3.9</c:v>
                </c:pt>
                <c:pt idx="3">
                  <c:v>19.100000000000001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AE-4123-A2CD-400DE70616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180"/>
        <c:shape val="cylinder"/>
        <c:axId val="-1151144960"/>
        <c:axId val="-1151152032"/>
        <c:axId val="0"/>
      </c:bar3DChart>
      <c:catAx>
        <c:axId val="-11511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l-GR"/>
          </a:p>
        </c:txPr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603557828624509E-2"/>
          <c:w val="1"/>
          <c:h val="0.84855389083852595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ΝΕΑ ΔΗΜΟΚΡΑΤΙΑ</c:v>
                </c:pt>
              </c:strCache>
            </c:strRef>
          </c:tx>
          <c:spPr>
            <a:ln w="158750" cmpd="sng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EA38-4C91-B0FB-C9C1A3B866B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EA38-4C91-B0FB-C9C1A3B866B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EA38-4C91-B0FB-C9C1A3B866B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EA38-4C91-B0FB-C9C1A3B866B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EA38-4C91-B0FB-C9C1A3B866B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EA38-4C91-B0FB-C9C1A3B866B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EA38-4C91-B0FB-C9C1A3B866B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EA38-4C91-B0FB-C9C1A3B866B4}"/>
              </c:ext>
            </c:extLst>
          </c:dPt>
          <c:dLbls>
            <c:dLbl>
              <c:idx val="0"/>
              <c:layout>
                <c:manualLayout>
                  <c:x val="-1.9230888236787896E-2"/>
                  <c:y val="7.5555374218724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7-40D9-9075-6BEF6088C8B4}"/>
                </c:ext>
              </c:extLst>
            </c:dLbl>
            <c:dLbl>
              <c:idx val="1"/>
              <c:layout>
                <c:manualLayout>
                  <c:x val="-3.0261284687258454E-2"/>
                  <c:y val="6.8825893769057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38-4C91-B0FB-C9C1A3B866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accent1">
                        <a:lumMod val="75000"/>
                      </a:schemeClr>
                    </a:solidFill>
                    <a:latin typeface="+mn-lt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5"/>
                <c:pt idx="0">
                  <c:v>Σεπ-22</c:v>
                </c:pt>
                <c:pt idx="1">
                  <c:v>Οκτ-22</c:v>
                </c:pt>
                <c:pt idx="2">
                  <c:v>Ιαν-23</c:v>
                </c:pt>
                <c:pt idx="3">
                  <c:v>Mαρ-23  Α</c:v>
                </c:pt>
                <c:pt idx="4">
                  <c:v>Μαρ-23 B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5"/>
                <c:pt idx="0">
                  <c:v>34.299999999999997</c:v>
                </c:pt>
                <c:pt idx="1">
                  <c:v>35.799999999999997</c:v>
                </c:pt>
                <c:pt idx="2">
                  <c:v>36.6</c:v>
                </c:pt>
                <c:pt idx="3">
                  <c:v>39</c:v>
                </c:pt>
                <c:pt idx="4">
                  <c:v>35.200000000000003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EA38-4C91-B0FB-C9C1A3B866B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ΣΥΡΙΖΑ - Προοδευτική Συμμαχία</c:v>
                </c:pt>
              </c:strCache>
            </c:strRef>
          </c:tx>
          <c:spPr>
            <a:ln w="1301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503685574640783E-2"/>
                  <c:y val="-5.9034234774616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44-47D1-BDDD-895ADD2DF023}"/>
                </c:ext>
              </c:extLst>
            </c:dLbl>
            <c:dLbl>
              <c:idx val="1"/>
              <c:layout>
                <c:manualLayout>
                  <c:x val="-2.7503685574640821E-2"/>
                  <c:y val="-5.9034234774616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44-47D1-BDDD-895ADD2DF023}"/>
                </c:ext>
              </c:extLst>
            </c:dLbl>
            <c:dLbl>
              <c:idx val="2"/>
              <c:layout>
                <c:manualLayout>
                  <c:x val="-3.9426827596097717E-2"/>
                  <c:y val="5.536693286972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44-47D1-BDDD-895ADD2DF023}"/>
                </c:ext>
              </c:extLst>
            </c:dLbl>
            <c:dLbl>
              <c:idx val="3"/>
              <c:layout>
                <c:manualLayout>
                  <c:x val="-3.4224286104087273E-2"/>
                  <c:y val="6.5461153544223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44-47D1-BDDD-895ADD2DF023}"/>
                </c:ext>
              </c:extLst>
            </c:dLbl>
            <c:dLbl>
              <c:idx val="4"/>
              <c:layout>
                <c:manualLayout>
                  <c:x val="-3.1640084243567422E-2"/>
                  <c:y val="5.5366932869723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A5-497B-B4E8-EE1133734C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rgbClr val="FF0000"/>
                    </a:solidFill>
                    <a:latin typeface="+mn-lt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5"/>
                <c:pt idx="0">
                  <c:v>Σεπ-22</c:v>
                </c:pt>
                <c:pt idx="1">
                  <c:v>Οκτ-22</c:v>
                </c:pt>
                <c:pt idx="2">
                  <c:v>Ιαν-23</c:v>
                </c:pt>
                <c:pt idx="3">
                  <c:v>Mαρ-23  Α</c:v>
                </c:pt>
                <c:pt idx="4">
                  <c:v>Μαρ-23 B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5"/>
                <c:pt idx="0">
                  <c:v>34.799999999999997</c:v>
                </c:pt>
                <c:pt idx="1">
                  <c:v>37.1</c:v>
                </c:pt>
                <c:pt idx="2">
                  <c:v>35.1</c:v>
                </c:pt>
                <c:pt idx="3">
                  <c:v>31.7</c:v>
                </c:pt>
                <c:pt idx="4">
                  <c:v>33.9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EA38-4C91-B0FB-C9C1A3B866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5553456"/>
        <c:axId val="255553848"/>
      </c:lineChart>
      <c:catAx>
        <c:axId val="2555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defRPr>
            </a:pPr>
            <a:endParaRPr lang="el-GR"/>
          </a:p>
        </c:txPr>
        <c:crossAx val="255553848"/>
        <c:crosses val="autoZero"/>
        <c:auto val="0"/>
        <c:lblAlgn val="ctr"/>
        <c:lblOffset val="100"/>
        <c:noMultiLvlLbl val="0"/>
      </c:catAx>
      <c:valAx>
        <c:axId val="255553848"/>
        <c:scaling>
          <c:orientation val="minMax"/>
          <c:max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255553456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8387709967016289E-2"/>
          <c:y val="0.69584338008555979"/>
          <c:w val="0.80403317326592338"/>
          <c:h val="0.18231063334743702"/>
        </c:manualLayout>
      </c:layout>
      <c:overlay val="0"/>
      <c:txPr>
        <a:bodyPr/>
        <a:lstStyle/>
        <a:p>
          <a:pPr>
            <a:defRPr sz="1100">
              <a:latin typeface="+mn-lt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64606333711861E-3"/>
          <c:y val="4.7434146930030244E-2"/>
          <c:w val="0.93609675636265421"/>
          <c:h val="0.775244777494726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AE-474F-A034-BBF1C45800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AE-474F-A034-BBF1C458007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AE-474F-A034-BBF1C458007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AE-474F-A034-BBF1C4580072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AE-474F-A034-BBF1C45800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Καλύτερη λύση για την χώρα</c:v>
                </c:pt>
                <c:pt idx="1">
                  <c:v>Αναγκαίο κακό</c:v>
                </c:pt>
                <c:pt idx="2">
                  <c:v>Για να μην κερδίσει η ΝΔ</c:v>
                </c:pt>
                <c:pt idx="3">
                  <c:v>Δεν επιλέγω ΣΥΡΙΖΑ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15.3</c:v>
                </c:pt>
                <c:pt idx="2">
                  <c:v>9.4</c:v>
                </c:pt>
                <c:pt idx="3">
                  <c:v>56.2</c:v>
                </c:pt>
                <c:pt idx="4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AE-474F-A034-BBF1C4580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1052008720"/>
        <c:axId val="1"/>
      </c:barChart>
      <c:catAx>
        <c:axId val="1052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64606333711861E-3"/>
          <c:y val="4.7434146930030244E-2"/>
          <c:w val="0.93609675636265421"/>
          <c:h val="0.775244777494726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0E-46AB-8B38-C78863F93C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96-4108-8BE0-E62D3ECCD0E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0E-46AB-8B38-C78863F93C9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80E-46AB-8B38-C78863F93C9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80E-46AB-8B38-C78863F93C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Καλύτερη λύση για την χώρα</c:v>
                </c:pt>
                <c:pt idx="1">
                  <c:v>Αναγκαίο κακό</c:v>
                </c:pt>
                <c:pt idx="2">
                  <c:v>Για να μην κερδίσει ο ΣΥΡΙΖΑ</c:v>
                </c:pt>
                <c:pt idx="3">
                  <c:v>Δεν επιλέγω Νέα Δημοκρατία 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14.9</c:v>
                </c:pt>
                <c:pt idx="1">
                  <c:v>16.899999999999999</c:v>
                </c:pt>
                <c:pt idx="2">
                  <c:v>5.9</c:v>
                </c:pt>
                <c:pt idx="3">
                  <c:v>53</c:v>
                </c:pt>
                <c:pt idx="4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0E-46AB-8B38-C78863F93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1052008720"/>
        <c:axId val="1"/>
      </c:barChart>
      <c:catAx>
        <c:axId val="1052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960671855471513"/>
          <c:w val="1"/>
          <c:h val="0.593141614352481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ΣΕΠΤΕΜΒΡΙΟΣ 2022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E3F-4A3F-86CF-F6C391F59A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E3F-4A3F-86CF-F6C391F59A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Οργή</c:v>
                </c:pt>
                <c:pt idx="1">
                  <c:v>Παραίτηση / Απογοήτευση</c:v>
                </c:pt>
                <c:pt idx="2">
                  <c:v>Φόβος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37.4</c:v>
                </c:pt>
                <c:pt idx="1">
                  <c:v>37.799999999999997</c:v>
                </c:pt>
                <c:pt idx="2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3F-4A3F-86CF-F6C391F59A2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ΟΚΤΩΒΡΙΟΣ 2022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Οργή</c:v>
                </c:pt>
                <c:pt idx="1">
                  <c:v>Παραίτηση / Απογοήτευση</c:v>
                </c:pt>
                <c:pt idx="2">
                  <c:v>Φόβος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41.7</c:v>
                </c:pt>
                <c:pt idx="1">
                  <c:v>33.1</c:v>
                </c:pt>
                <c:pt idx="2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3F-4A3F-86CF-F6C391F59A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ΜΑΡΤΙΟΣ 2023 Α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Οργή</c:v>
                </c:pt>
                <c:pt idx="1">
                  <c:v>Παραίτηση / Απογοήτευση</c:v>
                </c:pt>
                <c:pt idx="2">
                  <c:v>Φόβος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63.4</c:v>
                </c:pt>
                <c:pt idx="1">
                  <c:v>37.299999999999997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3F-4A3F-86CF-F6C391F59A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ΜΑΡΤΙΟΣ 2023 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Οργή</c:v>
                </c:pt>
                <c:pt idx="1">
                  <c:v>Παραίτηση / Απογοήτευση</c:v>
                </c:pt>
                <c:pt idx="2">
                  <c:v>Φόβος</c:v>
                </c:pt>
              </c:strCache>
            </c:strRef>
          </c:cat>
          <c:val>
            <c:numRef>
              <c:f>Sheet1!$E$2:$E$4</c:f>
            </c:numRef>
          </c:val>
          <c:extLst>
            <c:ext xmlns:c16="http://schemas.microsoft.com/office/drawing/2014/chart" uri="{C3380CC4-5D6E-409C-BE32-E72D297353CC}">
              <c16:uniqueId val="{00000009-AE3F-4A3F-86CF-F6C391F59A2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ΜΑΡΤΙΟΣ 2023 B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Οργή</c:v>
                </c:pt>
                <c:pt idx="1">
                  <c:v>Παραίτηση / Απογοήτευση</c:v>
                </c:pt>
                <c:pt idx="2">
                  <c:v>Φόβος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56.4</c:v>
                </c:pt>
                <c:pt idx="1">
                  <c:v>42.9</c:v>
                </c:pt>
                <c:pt idx="2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3A-4E92-8CF7-9E7EE064B6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151144960"/>
        <c:axId val="-1151152032"/>
      </c:barChart>
      <c:catAx>
        <c:axId val="-11511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50" b="1"/>
            </a:pPr>
            <a:endParaRPr lang="el-GR"/>
          </a:p>
        </c:txPr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0292839566929134"/>
          <c:y val="2.5210858058501897E-3"/>
          <c:w val="0.81129379921259848"/>
          <c:h val="0.17565218703201105"/>
        </c:manualLayout>
      </c:layout>
      <c:overlay val="0"/>
      <c:txPr>
        <a:bodyPr/>
        <a:lstStyle/>
        <a:p>
          <a:pPr>
            <a:defRPr sz="1600" b="1">
              <a:solidFill>
                <a:schemeClr val="bg1">
                  <a:lumMod val="50000"/>
                </a:schemeClr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4.9172497054772307E-3"/>
          <c:w val="1"/>
          <c:h val="0.754491017964073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ΔΕΚΕΜΒΡΙΟΣ 2021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99-41FC-AD8C-0D4672FFE0D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99-41FC-AD8C-0D4672FFE0D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99-41FC-AD8C-0D4672FFE0D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99-41FC-AD8C-0D4672FFE0D1}"/>
              </c:ext>
            </c:extLst>
          </c:dPt>
          <c:dLbls>
            <c:dLbl>
              <c:idx val="0"/>
              <c:layout>
                <c:manualLayout>
                  <c:x val="1.1067585386639123E-2"/>
                  <c:y val="-1.240727212689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99-41FC-AD8C-0D4672FFE0D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699-41FC-AD8C-0D4672FFE0D1}"/>
                </c:ext>
              </c:extLst>
            </c:dLbl>
            <c:dLbl>
              <c:idx val="2"/>
              <c:layout>
                <c:manualLayout>
                  <c:x val="-3.1884232011099656E-3"/>
                  <c:y val="-0.19679472290384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99-41FC-AD8C-0D4672FFE0D1}"/>
                </c:ext>
              </c:extLst>
            </c:dLbl>
            <c:dLbl>
              <c:idx val="3"/>
              <c:layout>
                <c:manualLayout>
                  <c:x val="-9.2456168222419307E-3"/>
                  <c:y val="-0.2287286777807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99-41FC-AD8C-0D4672FFE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ΝΕΑ ΔΗΜΟΚΡΑΤΙΑ</c:v>
                </c:pt>
                <c:pt idx="1">
                  <c:v>ΣΥΡΙΖΑ - Προοδευτική Συμμαχία</c:v>
                </c:pt>
                <c:pt idx="2">
                  <c:v>Άλλο κόμμα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44.4</c:v>
                </c:pt>
                <c:pt idx="1">
                  <c:v>27.3</c:v>
                </c:pt>
                <c:pt idx="2">
                  <c:v>12.2</c:v>
                </c:pt>
                <c:pt idx="3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99-41FC-AD8C-0D4672FFE0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180"/>
        <c:shape val="cylinder"/>
        <c:axId val="-1151144960"/>
        <c:axId val="-1151152032"/>
        <c:axId val="0"/>
      </c:bar3DChart>
      <c:catAx>
        <c:axId val="-11511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6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7632626132204E-2"/>
          <c:y val="4.4144596929290382E-2"/>
          <c:w val="1"/>
          <c:h val="0.84855389083852595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ΝΕΑ ΔΗΜΟΚΡΑΤΙΑ</c:v>
                </c:pt>
              </c:strCache>
            </c:strRef>
          </c:tx>
          <c:spPr>
            <a:ln w="158750" cmpd="sng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EA38-4C91-B0FB-C9C1A3B866B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EA38-4C91-B0FB-C9C1A3B866B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EA38-4C91-B0FB-C9C1A3B866B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EA38-4C91-B0FB-C9C1A3B866B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EA38-4C91-B0FB-C9C1A3B866B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EA38-4C91-B0FB-C9C1A3B866B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EA38-4C91-B0FB-C9C1A3B866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1">
                        <a:lumMod val="75000"/>
                      </a:schemeClr>
                    </a:solidFill>
                    <a:latin typeface="+mn-lt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Σεπ-22</c:v>
                </c:pt>
                <c:pt idx="1">
                  <c:v>Οκτ-22</c:v>
                </c:pt>
                <c:pt idx="2">
                  <c:v>Ιαν-23</c:v>
                </c:pt>
                <c:pt idx="3">
                  <c:v>Μαρτ 23 Α</c:v>
                </c:pt>
                <c:pt idx="4">
                  <c:v>Μαρτ 23 B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50.3</c:v>
                </c:pt>
                <c:pt idx="1">
                  <c:v>50.2</c:v>
                </c:pt>
                <c:pt idx="2">
                  <c:v>54.2</c:v>
                </c:pt>
                <c:pt idx="3">
                  <c:v>42.8</c:v>
                </c:pt>
                <c:pt idx="4">
                  <c:v>44.4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EA38-4C91-B0FB-C9C1A3B866B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ΣΥΡΙΖΑ - Προοδευτική Συμμαχία</c:v>
                </c:pt>
              </c:strCache>
            </c:strRef>
          </c:tx>
          <c:spPr>
            <a:ln w="130175"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FF0000"/>
                    </a:solidFill>
                    <a:latin typeface="+mn-lt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Σεπ-22</c:v>
                </c:pt>
                <c:pt idx="1">
                  <c:v>Οκτ-22</c:v>
                </c:pt>
                <c:pt idx="2">
                  <c:v>Ιαν-23</c:v>
                </c:pt>
                <c:pt idx="3">
                  <c:v>Μαρτ 23 Α</c:v>
                </c:pt>
                <c:pt idx="4">
                  <c:v>Μαρτ 23 B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19.600000000000001</c:v>
                </c:pt>
                <c:pt idx="1">
                  <c:v>20.2</c:v>
                </c:pt>
                <c:pt idx="2">
                  <c:v>25.2</c:v>
                </c:pt>
                <c:pt idx="3">
                  <c:v>27.1</c:v>
                </c:pt>
                <c:pt idx="4">
                  <c:v>27.3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EA38-4C91-B0FB-C9C1A3B866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5553456"/>
        <c:axId val="255553848"/>
      </c:lineChart>
      <c:catAx>
        <c:axId val="2555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defRPr>
            </a:pPr>
            <a:endParaRPr lang="el-GR"/>
          </a:p>
        </c:txPr>
        <c:crossAx val="255553848"/>
        <c:crosses val="autoZero"/>
        <c:auto val="0"/>
        <c:lblAlgn val="ctr"/>
        <c:lblOffset val="100"/>
        <c:noMultiLvlLbl val="0"/>
      </c:catAx>
      <c:valAx>
        <c:axId val="255553848"/>
        <c:scaling>
          <c:orientation val="minMax"/>
          <c:max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255553456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8387709967016289E-2"/>
          <c:y val="0.69584338008555979"/>
          <c:w val="0.80403317326592338"/>
          <c:h val="0.18231063334743702"/>
        </c:manualLayout>
      </c:layout>
      <c:overlay val="0"/>
      <c:txPr>
        <a:bodyPr/>
        <a:lstStyle/>
        <a:p>
          <a:pPr>
            <a:defRPr sz="1100">
              <a:latin typeface="+mn-lt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l-G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09567820660085"/>
          <c:y val="6.0250242356653397E-2"/>
          <c:w val="0.72171506154904563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20.799999999999997</c:v>
                </c:pt>
                <c:pt idx="1">
                  <c:v>22.4</c:v>
                </c:pt>
                <c:pt idx="2">
                  <c:v>30.200000000000003</c:v>
                </c:pt>
                <c:pt idx="3">
                  <c:v>28</c:v>
                </c:pt>
                <c:pt idx="4">
                  <c:v>15.700000000000003</c:v>
                </c:pt>
                <c:pt idx="5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054-9180-0E46FE32D43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Όχι ευνοϊκή γνώμη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50</c:v>
                </c:pt>
                <c:pt idx="1">
                  <c:v>48.3</c:v>
                </c:pt>
                <c:pt idx="2">
                  <c:v>39.5</c:v>
                </c:pt>
                <c:pt idx="3">
                  <c:v>44.2</c:v>
                </c:pt>
                <c:pt idx="4">
                  <c:v>55.6</c:v>
                </c:pt>
                <c:pt idx="5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B-4054-9180-0E46FE32D43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20.75</c:v>
                </c:pt>
                <c:pt idx="1">
                  <c:v>19.350000000000001</c:v>
                </c:pt>
                <c:pt idx="2">
                  <c:v>11</c:v>
                </c:pt>
                <c:pt idx="3">
                  <c:v>14</c:v>
                </c:pt>
                <c:pt idx="4">
                  <c:v>17.350000000000001</c:v>
                </c:pt>
                <c:pt idx="5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B-4054-9180-0E46FE32D43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μπορώ να δώσω βαθμό / Μόλις που ξέρω το όνομα / Δεν τον έχω ακουστά / ΔΞ/ΔΑ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16.8</c:v>
                </c:pt>
                <c:pt idx="1">
                  <c:v>20.099999999999998</c:v>
                </c:pt>
                <c:pt idx="2">
                  <c:v>41</c:v>
                </c:pt>
                <c:pt idx="3">
                  <c:v>36.099999999999994</c:v>
                </c:pt>
                <c:pt idx="4">
                  <c:v>25.900000000000002</c:v>
                </c:pt>
                <c:pt idx="5">
                  <c:v>32.299999999999997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3B-4054-9180-0E46FE32D43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20.75</c:v>
                </c:pt>
                <c:pt idx="1">
                  <c:v>19.350000000000001</c:v>
                </c:pt>
                <c:pt idx="2">
                  <c:v>11</c:v>
                </c:pt>
                <c:pt idx="3">
                  <c:v>8</c:v>
                </c:pt>
                <c:pt idx="4">
                  <c:v>17.350000000000001</c:v>
                </c:pt>
                <c:pt idx="5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B-4054-9180-0E46FE32D43F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Ευνοϊκή γνώμη/Είναι ένας από τους καλύτερους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33.200000000000003</c:v>
                </c:pt>
                <c:pt idx="1">
                  <c:v>31.6</c:v>
                </c:pt>
                <c:pt idx="2">
                  <c:v>19.600000000000001</c:v>
                </c:pt>
                <c:pt idx="3">
                  <c:v>19.8</c:v>
                </c:pt>
                <c:pt idx="4">
                  <c:v>18.5</c:v>
                </c:pt>
                <c:pt idx="5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3B-4054-9180-0E46FE32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1157615056"/>
        <c:axId val="-1157611248"/>
      </c:barChart>
      <c:catAx>
        <c:axId val="-115761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7611248"/>
        <c:crosses val="autoZero"/>
        <c:auto val="1"/>
        <c:lblAlgn val="ctr"/>
        <c:lblOffset val="100"/>
        <c:noMultiLvlLbl val="0"/>
      </c:catAx>
      <c:valAx>
        <c:axId val="-1157611248"/>
        <c:scaling>
          <c:orientation val="minMax"/>
          <c:max val="2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-1157615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4.4191435431270826E-2"/>
          <c:y val="1.353487859652568E-2"/>
          <c:w val="0.86158752723239784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09567820660085"/>
          <c:y val="6.0250242356653397E-2"/>
          <c:w val="0.72171506154904563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20.799999999999997</c:v>
                </c:pt>
                <c:pt idx="1">
                  <c:v>22.4</c:v>
                </c:pt>
                <c:pt idx="2">
                  <c:v>30.200000000000003</c:v>
                </c:pt>
                <c:pt idx="3">
                  <c:v>31.1</c:v>
                </c:pt>
                <c:pt idx="4">
                  <c:v>15.700000000000003</c:v>
                </c:pt>
                <c:pt idx="5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054-9180-0E46FE32D43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Όχι ευνοϊκή γνώμη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48.6</c:v>
                </c:pt>
                <c:pt idx="1">
                  <c:v>45.7</c:v>
                </c:pt>
                <c:pt idx="2">
                  <c:v>38.200000000000003</c:v>
                </c:pt>
                <c:pt idx="3">
                  <c:v>38.700000000000003</c:v>
                </c:pt>
                <c:pt idx="4">
                  <c:v>53.9</c:v>
                </c:pt>
                <c:pt idx="5">
                  <c:v>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B-4054-9180-0E46FE32D43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20.75</c:v>
                </c:pt>
                <c:pt idx="1">
                  <c:v>19.350000000000001</c:v>
                </c:pt>
                <c:pt idx="2">
                  <c:v>11</c:v>
                </c:pt>
                <c:pt idx="3">
                  <c:v>10.399999999999999</c:v>
                </c:pt>
                <c:pt idx="4">
                  <c:v>17.350000000000001</c:v>
                </c:pt>
                <c:pt idx="5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B-4054-9180-0E46FE32D43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μπορώ να δώσω βαθμό / Μόλις που ξέρω το όνομα / Δεν τον έχω ακουστά / ΔΞ/ΔΑ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18.899999999999999</c:v>
                </c:pt>
                <c:pt idx="1">
                  <c:v>22.9</c:v>
                </c:pt>
                <c:pt idx="2">
                  <c:v>40.700000000000003</c:v>
                </c:pt>
                <c:pt idx="3">
                  <c:v>40.200000000000003</c:v>
                </c:pt>
                <c:pt idx="4">
                  <c:v>25.9</c:v>
                </c:pt>
                <c:pt idx="5">
                  <c:v>33.400000000000006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3B-4054-9180-0E46FE32D43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20.75</c:v>
                </c:pt>
                <c:pt idx="1">
                  <c:v>19.350000000000001</c:v>
                </c:pt>
                <c:pt idx="2">
                  <c:v>11</c:v>
                </c:pt>
                <c:pt idx="3">
                  <c:v>10.399999999999999</c:v>
                </c:pt>
                <c:pt idx="4">
                  <c:v>17.350000000000001</c:v>
                </c:pt>
                <c:pt idx="5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B-4054-9180-0E46FE32D43F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Ευνοϊκή γνώμη/Είναι ένας από τους καλύτερους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ΝΙΚΟΣ ΑΝΔΡΟΥΛΑΚΗΣ</c:v>
                </c:pt>
                <c:pt idx="3">
                  <c:v>ΔΗΜΗΤΡΗΣ ΚΟΥΤΣΟΥΜΠΑΣ</c:v>
                </c:pt>
                <c:pt idx="4">
                  <c:v>ΓΙΑΝΝΗΣ ΒΑΡΟΥΦΑΚΗΣ</c:v>
                </c:pt>
                <c:pt idx="5">
                  <c:v>KYΡΙΑΚΟΣ ΒΕΛΟΠΟΥΛΟΣ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32.5</c:v>
                </c:pt>
                <c:pt idx="1">
                  <c:v>31.3</c:v>
                </c:pt>
                <c:pt idx="2">
                  <c:v>21.1</c:v>
                </c:pt>
                <c:pt idx="3">
                  <c:v>21.1</c:v>
                </c:pt>
                <c:pt idx="4">
                  <c:v>20.2</c:v>
                </c:pt>
                <c:pt idx="5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3B-4054-9180-0E46FE32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1157615056"/>
        <c:axId val="-1157611248"/>
      </c:barChart>
      <c:catAx>
        <c:axId val="-115761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7611248"/>
        <c:crosses val="autoZero"/>
        <c:auto val="1"/>
        <c:lblAlgn val="ctr"/>
        <c:lblOffset val="100"/>
        <c:noMultiLvlLbl val="0"/>
      </c:catAx>
      <c:valAx>
        <c:axId val="-1157611248"/>
        <c:scaling>
          <c:orientation val="minMax"/>
          <c:max val="2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-1157615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4.4191435431270826E-2"/>
          <c:y val="1.353487859652568E-2"/>
          <c:w val="0.86158752723239784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1.825715762305645E-2"/>
          <c:w val="1"/>
          <c:h val="0.754491017964073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ΔΕΚΕΜΒΡΙΟΣ 2021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F4F-4076-B2E8-5569B9206F4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4F-4076-B2E8-5569B9206F4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F4F-4076-B2E8-5569B9206F4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4F-4076-B2E8-5569B9206F4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500-4DFB-93B8-E825DA73A42C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00-4DFB-93B8-E825DA73A42C}"/>
              </c:ext>
            </c:extLst>
          </c:dPt>
          <c:dLbls>
            <c:dLbl>
              <c:idx val="0"/>
              <c:layout>
                <c:manualLayout>
                  <c:x val="1.6574024629634025E-3"/>
                  <c:y val="-0.20264806455738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F-4076-B2E8-5569B9206F4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F4F-4076-B2E8-5569B9206F4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F4F-4076-B2E8-5569B9206F4D}"/>
                </c:ext>
              </c:extLst>
            </c:dLbl>
            <c:dLbl>
              <c:idx val="3"/>
              <c:layout>
                <c:manualLayout>
                  <c:x val="-1.2599417019909739E-2"/>
                  <c:y val="-8.8263577170659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4F-4076-B2E8-5569B9206F4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00-4DFB-93B8-E825DA73A42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00-4DFB-93B8-E825DA73A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.</c:v>
                </c:pt>
                <c:pt idx="1">
                  <c:v>ΚΥΡΙΑΚΟΣ ΜΗΤΣΟΤΑΚΗΣ</c:v>
                </c:pt>
                <c:pt idx="2">
                  <c:v>ΑΛΕΞΗΣ ΤΣΙΠΡΑΣ</c:v>
                </c:pt>
                <c:pt idx="3">
                  <c:v>.</c:v>
                </c:pt>
                <c:pt idx="4">
                  <c:v>ΚΑΝΕΝΑΣ ΑΠΟ ΤΟΥΣ ΔΥΟ</c:v>
                </c:pt>
                <c:pt idx="5">
                  <c:v>ΆΛΛΟΣ/ ΔΞ/ΔΑ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1">
                  <c:v>34.9</c:v>
                </c:pt>
                <c:pt idx="2">
                  <c:v>30.4</c:v>
                </c:pt>
                <c:pt idx="4">
                  <c:v>26.9</c:v>
                </c:pt>
                <c:pt idx="5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4F-4076-B2E8-5569B9206F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shape val="cylinder"/>
        <c:axId val="-1151144960"/>
        <c:axId val="-1151152032"/>
        <c:axId val="0"/>
      </c:bar3DChart>
      <c:catAx>
        <c:axId val="-11511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l-GR"/>
          </a:p>
        </c:txPr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89159101762191E-2"/>
          <c:y val="4.4144596929290382E-2"/>
          <c:w val="0.98441084089823783"/>
          <c:h val="0.84855389083852595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ΚΥΡΙΑΚΟΣ ΜΗΤΣΟΤΑΚΗΣ</c:v>
                </c:pt>
              </c:strCache>
            </c:strRef>
          </c:tx>
          <c:spPr>
            <a:ln w="158750" cmpd="sng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EA38-4C91-B0FB-C9C1A3B866B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EA38-4C91-B0FB-C9C1A3B866B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EA38-4C91-B0FB-C9C1A3B866B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EA38-4C91-B0FB-C9C1A3B866B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4-EA38-4C91-B0FB-C9C1A3B866B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EA38-4C91-B0FB-C9C1A3B866B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EA38-4C91-B0FB-C9C1A3B866B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EA38-4C91-B0FB-C9C1A3B866B4}"/>
              </c:ext>
            </c:extLst>
          </c:dPt>
          <c:dLbls>
            <c:dLbl>
              <c:idx val="6"/>
              <c:layout>
                <c:manualLayout>
                  <c:x val="1.3467647126268379E-2"/>
                  <c:y val="-3.5481053200782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38-4C91-B0FB-C9C1A3B866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1">
                        <a:lumMod val="75000"/>
                      </a:schemeClr>
                    </a:solidFill>
                    <a:latin typeface="+mn-lt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7"/>
                <c:pt idx="0">
                  <c:v>ΜΑΙΟΣ 2022</c:v>
                </c:pt>
                <c:pt idx="1">
                  <c:v>Σεπ-22</c:v>
                </c:pt>
                <c:pt idx="2">
                  <c:v>Οκτ-22</c:v>
                </c:pt>
                <c:pt idx="3">
                  <c:v>Νοε-22</c:v>
                </c:pt>
                <c:pt idx="4">
                  <c:v>Ιαν-23</c:v>
                </c:pt>
                <c:pt idx="5">
                  <c:v>Mαρ-23  Α
</c:v>
                </c:pt>
                <c:pt idx="6">
                  <c:v>Mαρ-23 B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7"/>
                <c:pt idx="0">
                  <c:v>39.1</c:v>
                </c:pt>
                <c:pt idx="1">
                  <c:v>38.9</c:v>
                </c:pt>
                <c:pt idx="2">
                  <c:v>38.5</c:v>
                </c:pt>
                <c:pt idx="3">
                  <c:v>38.1</c:v>
                </c:pt>
                <c:pt idx="4">
                  <c:v>38.799999999999997</c:v>
                </c:pt>
                <c:pt idx="5">
                  <c:v>33.799999999999997</c:v>
                </c:pt>
                <c:pt idx="6">
                  <c:v>34.9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EA38-4C91-B0FB-C9C1A3B866B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ΑΛΕΞΗΣ ΤΣΙΠΡΑΣ</c:v>
                </c:pt>
              </c:strCache>
            </c:strRef>
          </c:tx>
          <c:spPr>
            <a:ln w="1301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1.9230888236787973E-2"/>
                  <c:y val="5.5366932869723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9F-4749-9065-40D282032D71}"/>
                </c:ext>
              </c:extLst>
            </c:dLbl>
            <c:dLbl>
              <c:idx val="6"/>
              <c:layout>
                <c:manualLayout>
                  <c:x val="9.4417257961868697E-3"/>
                  <c:y val="-1.1927871626947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F5-4B81-92A9-2C252932D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FF0000"/>
                    </a:solidFill>
                    <a:latin typeface="+mn-lt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7"/>
                <c:pt idx="0">
                  <c:v>ΜΑΙΟΣ 2022</c:v>
                </c:pt>
                <c:pt idx="1">
                  <c:v>Σεπ-22</c:v>
                </c:pt>
                <c:pt idx="2">
                  <c:v>Οκτ-22</c:v>
                </c:pt>
                <c:pt idx="3">
                  <c:v>Νοε-22</c:v>
                </c:pt>
                <c:pt idx="4">
                  <c:v>Ιαν-23</c:v>
                </c:pt>
                <c:pt idx="5">
                  <c:v>Mαρ-23  Α
</c:v>
                </c:pt>
                <c:pt idx="6">
                  <c:v>Mαρ-23 B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7"/>
                <c:pt idx="0">
                  <c:v>27</c:v>
                </c:pt>
                <c:pt idx="1">
                  <c:v>29</c:v>
                </c:pt>
                <c:pt idx="2">
                  <c:v>28.8</c:v>
                </c:pt>
                <c:pt idx="3">
                  <c:v>29.2</c:v>
                </c:pt>
                <c:pt idx="4">
                  <c:v>30.4</c:v>
                </c:pt>
                <c:pt idx="5">
                  <c:v>29.3</c:v>
                </c:pt>
                <c:pt idx="6">
                  <c:v>30.4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EA38-4C91-B0FB-C9C1A3B866B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ΚΑΝΕΝΑΣ ΑΠΟ ΤΟΥΣ ΔΥΟ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Lbls>
            <c:dLbl>
              <c:idx val="5"/>
              <c:layout>
                <c:manualLayout>
                  <c:x val="-1.6473289124170339E-2"/>
                  <c:y val="0.153247226010130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9F-4749-9065-40D282032D71}"/>
                </c:ext>
              </c:extLst>
            </c:dLbl>
            <c:dLbl>
              <c:idx val="6"/>
              <c:layout>
                <c:manualLayout>
                  <c:x val="1.2824228907976514E-3"/>
                  <c:y val="3.8846058365790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7F-4D5B-B0FE-D21821E8C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  <a:latin typeface="+mn-lt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7"/>
                <c:pt idx="0">
                  <c:v>ΜΑΙΟΣ 2022</c:v>
                </c:pt>
                <c:pt idx="1">
                  <c:v>Σεπ-22</c:v>
                </c:pt>
                <c:pt idx="2">
                  <c:v>Οκτ-22</c:v>
                </c:pt>
                <c:pt idx="3">
                  <c:v>Νοε-22</c:v>
                </c:pt>
                <c:pt idx="4">
                  <c:v>Ιαν-23</c:v>
                </c:pt>
                <c:pt idx="5">
                  <c:v>Mαρ-23  Α
</c:v>
                </c:pt>
                <c:pt idx="6">
                  <c:v>Mαρ-23 B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7"/>
                <c:pt idx="0">
                  <c:v>23.3</c:v>
                </c:pt>
                <c:pt idx="1">
                  <c:v>22.3</c:v>
                </c:pt>
                <c:pt idx="2">
                  <c:v>22.8</c:v>
                </c:pt>
                <c:pt idx="3">
                  <c:v>25.7</c:v>
                </c:pt>
                <c:pt idx="4">
                  <c:v>25</c:v>
                </c:pt>
                <c:pt idx="5">
                  <c:v>28.8</c:v>
                </c:pt>
                <c:pt idx="6">
                  <c:v>26.9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EA38-4C91-B0FB-C9C1A3B866B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ΆΛΛΟΣ/ ΔΞ/ΔΑ</c:v>
                </c:pt>
              </c:strCache>
            </c:strRef>
          </c:tx>
          <c:spPr>
            <a:ln w="38100">
              <a:solidFill>
                <a:schemeClr val="bg2">
                  <a:lumMod val="50000"/>
                </a:schemeClr>
              </a:solidFill>
              <a:prstDash val="sysDash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9-40A7-4C49-A2F1-BAE5E86AA4A3}"/>
              </c:ext>
            </c:extLst>
          </c:dPt>
          <c:dLbls>
            <c:dLbl>
              <c:idx val="6"/>
              <c:layout>
                <c:manualLayout>
                  <c:x val="7.3111345412824361E-4"/>
                  <c:y val="3.2116577916123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7F-4D5B-B0FE-D21821E8C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7"/>
                <c:pt idx="0">
                  <c:v>ΜΑΙΟΣ 2022</c:v>
                </c:pt>
                <c:pt idx="1">
                  <c:v>Σεπ-22</c:v>
                </c:pt>
                <c:pt idx="2">
                  <c:v>Οκτ-22</c:v>
                </c:pt>
                <c:pt idx="3">
                  <c:v>Νοε-22</c:v>
                </c:pt>
                <c:pt idx="4">
                  <c:v>Ιαν-23</c:v>
                </c:pt>
                <c:pt idx="5">
                  <c:v>Mαρ-23  Α
</c:v>
                </c:pt>
                <c:pt idx="6">
                  <c:v>Mαρ-23 B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7"/>
                <c:pt idx="0">
                  <c:v>10.6</c:v>
                </c:pt>
                <c:pt idx="1">
                  <c:v>9.8000000000000007</c:v>
                </c:pt>
                <c:pt idx="2">
                  <c:v>10</c:v>
                </c:pt>
                <c:pt idx="3">
                  <c:v>7</c:v>
                </c:pt>
                <c:pt idx="4">
                  <c:v>5.8</c:v>
                </c:pt>
                <c:pt idx="5">
                  <c:v>8.1</c:v>
                </c:pt>
                <c:pt idx="6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F-4749-9065-40D282032D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5553456"/>
        <c:axId val="255553848"/>
      </c:lineChart>
      <c:catAx>
        <c:axId val="2555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defRPr>
            </a:pPr>
            <a:endParaRPr lang="el-GR"/>
          </a:p>
        </c:txPr>
        <c:crossAx val="255553848"/>
        <c:crosses val="autoZero"/>
        <c:auto val="0"/>
        <c:lblAlgn val="ctr"/>
        <c:lblOffset val="100"/>
        <c:noMultiLvlLbl val="0"/>
      </c:catAx>
      <c:valAx>
        <c:axId val="255553848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l-GR"/>
          </a:p>
        </c:txPr>
        <c:crossAx val="255553456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181248955722189"/>
          <c:y val="2.6260075343687017E-2"/>
          <c:w val="0.80403317326592338"/>
          <c:h val="0.25969965851860816"/>
        </c:manualLayout>
      </c:layout>
      <c:overlay val="0"/>
      <c:txPr>
        <a:bodyPr/>
        <a:lstStyle/>
        <a:p>
          <a:pPr>
            <a:defRPr sz="1100">
              <a:latin typeface="+mn-lt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l-G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61"/>
      <c:rotY val="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2.750537112759029E-2"/>
          <c:w val="1"/>
          <c:h val="0.82541973077543362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2η μέτρηση</c:v>
                </c:pt>
              </c:strCache>
            </c:strRef>
          </c:tx>
          <c:spPr>
            <a:solidFill>
              <a:srgbClr val="000080"/>
            </a:solidFill>
            <a:ln w="19295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3-8B83-46C9-AF6B-FCEEC343387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5-8B83-46C9-AF6B-FCEEC343387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7-8B83-46C9-AF6B-FCEEC343387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B-8B83-46C9-AF6B-FCEEC343387A}"/>
              </c:ext>
            </c:extLst>
          </c:dPt>
          <c:dPt>
            <c:idx val="6"/>
            <c:invertIfNegative val="0"/>
            <c:bubble3D val="0"/>
            <c:spPr>
              <a:solidFill>
                <a:srgbClr val="424242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D-8B83-46C9-AF6B-FCEEC343387A}"/>
              </c:ext>
            </c:extLst>
          </c:dPt>
          <c:dPt>
            <c:idx val="7"/>
            <c:invertIfNegative val="0"/>
            <c:bubble3D val="0"/>
            <c:spPr>
              <a:solidFill>
                <a:srgbClr val="808080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F-8B83-46C9-AF6B-FCEEC343387A}"/>
              </c:ext>
            </c:extLst>
          </c:dPt>
          <c:dPt>
            <c:idx val="8"/>
            <c:invertIfNegative val="0"/>
            <c:bubble3D val="0"/>
            <c:spPr>
              <a:solidFill>
                <a:srgbClr val="B38FEE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11-8B83-46C9-AF6B-FCEEC343387A}"/>
              </c:ext>
            </c:extLst>
          </c:dPt>
          <c:dPt>
            <c:idx val="9"/>
            <c:invertIfNegative val="0"/>
            <c:bubble3D val="0"/>
            <c:spPr>
              <a:solidFill>
                <a:srgbClr val="424242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13-8B83-46C9-AF6B-FCEEC34338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ΚΑΝΕΝΑΣ ΑΠΟ ΤΟΥΣ ΔΥΟ</c:v>
                </c:pt>
                <c:pt idx="3">
                  <c:v>ΔΞ/ΔΑ/ ΆΛΛΟΣ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30.1</c:v>
                </c:pt>
                <c:pt idx="1">
                  <c:v>20.100000000000001</c:v>
                </c:pt>
                <c:pt idx="2">
                  <c:v>41</c:v>
                </c:pt>
                <c:pt idx="3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B83-46C9-AF6B-FCEEC3433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553456"/>
        <c:axId val="255553848"/>
        <c:axId val="0"/>
      </c:bar3DChart>
      <c:catAx>
        <c:axId val="2555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defRPr>
            </a:pPr>
            <a:endParaRPr lang="el-GR"/>
          </a:p>
        </c:txPr>
        <c:crossAx val="2555538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55553848"/>
        <c:scaling>
          <c:orientation val="minMax"/>
          <c:max val="80"/>
        </c:scaling>
        <c:delete val="1"/>
        <c:axPos val="l"/>
        <c:numFmt formatCode="General" sourceLinked="1"/>
        <c:majorTickMark val="none"/>
        <c:minorTickMark val="none"/>
        <c:tickLblPos val="none"/>
        <c:crossAx val="255553456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l-G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61"/>
      <c:rotY val="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7245569319628776E-2"/>
          <c:w val="1"/>
          <c:h val="0.84855389083852595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2η μέτρηση</c:v>
                </c:pt>
              </c:strCache>
            </c:strRef>
          </c:tx>
          <c:spPr>
            <a:solidFill>
              <a:srgbClr val="000080"/>
            </a:solidFill>
            <a:ln w="19295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3-8B83-46C9-AF6B-FCEEC343387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5-8B83-46C9-AF6B-FCEEC343387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7-8B83-46C9-AF6B-FCEEC343387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B-8B83-46C9-AF6B-FCEEC343387A}"/>
              </c:ext>
            </c:extLst>
          </c:dPt>
          <c:dPt>
            <c:idx val="6"/>
            <c:invertIfNegative val="0"/>
            <c:bubble3D val="0"/>
            <c:spPr>
              <a:solidFill>
                <a:srgbClr val="424242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D-8B83-46C9-AF6B-FCEEC343387A}"/>
              </c:ext>
            </c:extLst>
          </c:dPt>
          <c:dPt>
            <c:idx val="7"/>
            <c:invertIfNegative val="0"/>
            <c:bubble3D val="0"/>
            <c:spPr>
              <a:solidFill>
                <a:srgbClr val="808080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0F-8B83-46C9-AF6B-FCEEC343387A}"/>
              </c:ext>
            </c:extLst>
          </c:dPt>
          <c:dPt>
            <c:idx val="8"/>
            <c:invertIfNegative val="0"/>
            <c:bubble3D val="0"/>
            <c:spPr>
              <a:solidFill>
                <a:srgbClr val="B38FEE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11-8B83-46C9-AF6B-FCEEC343387A}"/>
              </c:ext>
            </c:extLst>
          </c:dPt>
          <c:dPt>
            <c:idx val="9"/>
            <c:invertIfNegative val="0"/>
            <c:bubble3D val="0"/>
            <c:spPr>
              <a:solidFill>
                <a:srgbClr val="424242"/>
              </a:solidFill>
              <a:ln w="19295">
                <a:noFill/>
              </a:ln>
            </c:spPr>
            <c:extLst>
              <c:ext xmlns:c16="http://schemas.microsoft.com/office/drawing/2014/chart" uri="{C3380CC4-5D6E-409C-BE32-E72D297353CC}">
                <c16:uniqueId val="{00000013-8B83-46C9-AF6B-FCEEC34338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ΚΥΡΙΑΚΟΣ ΜΗΤΣΟΤΑΚΗΣ</c:v>
                </c:pt>
                <c:pt idx="1">
                  <c:v>ΑΛΕΞΗΣ ΤΣΙΠΡΑΣ</c:v>
                </c:pt>
                <c:pt idx="2">
                  <c:v>ΚΑΝΕΝΑΣ ΑΠΟ ΤΟΥΣ ΔΥΟ</c:v>
                </c:pt>
                <c:pt idx="3">
                  <c:v>ΔΞ/ΔΑ/ ΆΛΛΟΣ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24.2</c:v>
                </c:pt>
                <c:pt idx="1">
                  <c:v>27.1</c:v>
                </c:pt>
                <c:pt idx="2">
                  <c:v>41.1</c:v>
                </c:pt>
                <c:pt idx="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B83-46C9-AF6B-FCEEC3433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553456"/>
        <c:axId val="255553848"/>
        <c:axId val="0"/>
      </c:bar3DChart>
      <c:catAx>
        <c:axId val="2555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defRPr>
            </a:pPr>
            <a:endParaRPr lang="el-GR"/>
          </a:p>
        </c:txPr>
        <c:crossAx val="2555538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55553848"/>
        <c:scaling>
          <c:orientation val="minMax"/>
          <c:max val="80"/>
        </c:scaling>
        <c:delete val="1"/>
        <c:axPos val="l"/>
        <c:numFmt formatCode="General" sourceLinked="1"/>
        <c:majorTickMark val="none"/>
        <c:minorTickMark val="none"/>
        <c:tickLblPos val="none"/>
        <c:crossAx val="255553456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l-G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90811746621923"/>
          <c:y val="0.10787852783244875"/>
          <c:w val="0.48972770284985623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0E-4561-B817-D6F2D9229CC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C0E-4561-B817-D6F2D9229CC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C0E-4561-B817-D6F2D9229CC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C0E-4561-B817-D6F2D9229CC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C0E-4561-B817-D6F2D9229C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Η σημερινή κυβέρνηση και όλες οι προηγούμενες</c:v>
                </c:pt>
                <c:pt idx="1">
                  <c:v>Η κυβέρνηση της Νέας Δημοκρατίας κυρίως</c:v>
                </c:pt>
                <c:pt idx="2">
                  <c:v>Ο Σταθμάρχης</c:v>
                </c:pt>
                <c:pt idx="3">
                  <c:v>Το Υπουργείο Μεταφορών και ο πρώην Υπουργός Κώστας Καραμανλής</c:v>
                </c:pt>
                <c:pt idx="4">
                  <c:v>Οι προηγούμενες Κυβερνήσεις κυρίως</c:v>
                </c:pt>
                <c:pt idx="5">
                  <c:v>Ο ΟΣΕ/ΤΡΑΙΝΟΣΕ</c:v>
                </c:pt>
                <c:pt idx="6">
                  <c:v>Η Ρυθμιστική Αρχή Σιδηροδρόμων</c:v>
                </c:pt>
                <c:pt idx="7">
                  <c:v>Η Hellenic Train</c:v>
                </c:pt>
                <c:pt idx="8">
                  <c:v>Άλλος</c:v>
                </c:pt>
                <c:pt idx="9">
                  <c:v>Κανένας</c:v>
                </c:pt>
                <c:pt idx="10">
                  <c:v>Δξ/Δα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46.8</c:v>
                </c:pt>
                <c:pt idx="1">
                  <c:v>13</c:v>
                </c:pt>
                <c:pt idx="2">
                  <c:v>8.8000000000000007</c:v>
                </c:pt>
                <c:pt idx="3">
                  <c:v>8.5</c:v>
                </c:pt>
                <c:pt idx="4">
                  <c:v>5.6</c:v>
                </c:pt>
                <c:pt idx="5">
                  <c:v>5.3</c:v>
                </c:pt>
                <c:pt idx="6">
                  <c:v>3.6</c:v>
                </c:pt>
                <c:pt idx="7">
                  <c:v>2.5</c:v>
                </c:pt>
                <c:pt idx="8">
                  <c:v>1.1000000000000001</c:v>
                </c:pt>
                <c:pt idx="9">
                  <c:v>0.3</c:v>
                </c:pt>
                <c:pt idx="1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0E-4561-B817-D6F2D9229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-1212790784"/>
        <c:axId val="-1212789696"/>
      </c:barChart>
      <c:catAx>
        <c:axId val="-1212790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l-GR"/>
          </a:p>
        </c:txPr>
        <c:crossAx val="-1212789696"/>
        <c:crosses val="autoZero"/>
        <c:auto val="1"/>
        <c:lblAlgn val="ctr"/>
        <c:lblOffset val="100"/>
        <c:noMultiLvlLbl val="0"/>
      </c:catAx>
      <c:valAx>
        <c:axId val="-1212789696"/>
        <c:scaling>
          <c:orientation val="minMax"/>
          <c:max val="100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2127907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5619195351137"/>
          <c:y val="0.12331731292421828"/>
          <c:w val="0.4929651737857767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F4-41C5-AD5F-E3968976FD1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F4-41C5-AD5F-E3968976FD1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F4-41C5-AD5F-E3968976FD1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F4-41C5-AD5F-E3968976FD1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F4-41C5-AD5F-E3968976FD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Η σημερινή κυβέρνηση και όλες οι προηγούμενες</c:v>
                </c:pt>
                <c:pt idx="1">
                  <c:v>Η κυβέρνηση της Νέας Δημοκρατίας κυρίως</c:v>
                </c:pt>
                <c:pt idx="2">
                  <c:v>Ο Σταθμάρχης</c:v>
                </c:pt>
                <c:pt idx="3">
                  <c:v>Το Υπουργείο Μεταφορών και ο πρώην Υπουργός Κώστας Καραμανλής</c:v>
                </c:pt>
                <c:pt idx="4">
                  <c:v>Ο ΟΣΕ/ΤΡΑΙΝΟΣΕ</c:v>
                </c:pt>
                <c:pt idx="5">
                  <c:v>Η Hellenic Train</c:v>
                </c:pt>
                <c:pt idx="6">
                  <c:v>Η Ρυθμιστική Αρχή Σιδηροδρόμων</c:v>
                </c:pt>
                <c:pt idx="7">
                  <c:v>Οι προηγούμενες Κυβερνήσεις κυρίως</c:v>
                </c:pt>
                <c:pt idx="8">
                  <c:v>Άλλος</c:v>
                </c:pt>
                <c:pt idx="9">
                  <c:v>Κανένας</c:v>
                </c:pt>
                <c:pt idx="10">
                  <c:v>Δξ/Δα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47.3</c:v>
                </c:pt>
                <c:pt idx="1">
                  <c:v>11.8</c:v>
                </c:pt>
                <c:pt idx="2">
                  <c:v>9.6</c:v>
                </c:pt>
                <c:pt idx="3">
                  <c:v>6.7</c:v>
                </c:pt>
                <c:pt idx="4">
                  <c:v>5.9</c:v>
                </c:pt>
                <c:pt idx="5">
                  <c:v>3.1</c:v>
                </c:pt>
                <c:pt idx="6">
                  <c:v>2.9</c:v>
                </c:pt>
                <c:pt idx="7">
                  <c:v>2.6</c:v>
                </c:pt>
                <c:pt idx="8">
                  <c:v>1.2</c:v>
                </c:pt>
                <c:pt idx="9">
                  <c:v>4.7</c:v>
                </c:pt>
                <c:pt idx="1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F4-41C5-AD5F-E3968976F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-1212790784"/>
        <c:axId val="-1212789696"/>
      </c:barChart>
      <c:catAx>
        <c:axId val="-1212790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l-GR"/>
          </a:p>
        </c:txPr>
        <c:crossAx val="-1212789696"/>
        <c:crosses val="autoZero"/>
        <c:auto val="1"/>
        <c:lblAlgn val="ctr"/>
        <c:lblOffset val="100"/>
        <c:noMultiLvlLbl val="0"/>
      </c:catAx>
      <c:valAx>
        <c:axId val="-1212789696"/>
        <c:scaling>
          <c:orientation val="minMax"/>
          <c:max val="100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2127907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960671855471513"/>
          <c:w val="1"/>
          <c:h val="0.593141614352481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ΣΕΠΤΕΜΒΡΙΟΣ 2022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E3F-4A3F-86CF-F6C391F59A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E3F-4A3F-86CF-F6C391F59A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Ελπίδα</c:v>
                </c:pt>
                <c:pt idx="1">
                  <c:v>Περηφάνια</c:v>
                </c:pt>
                <c:pt idx="2">
                  <c:v>Σιγουριά</c:v>
                </c:pt>
              </c:strCache>
            </c:strRef>
          </c:cat>
          <c:val>
            <c:numRef>
              <c:f>Sheet1!$B$5:$B$7</c:f>
              <c:numCache>
                <c:formatCode>General</c:formatCode>
                <c:ptCount val="3"/>
                <c:pt idx="0">
                  <c:v>29.8</c:v>
                </c:pt>
                <c:pt idx="1">
                  <c:v>10.3</c:v>
                </c:pt>
                <c:pt idx="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3F-4A3F-86CF-F6C391F59A2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ΟΚΤΩΒΡΙΟΣ 2022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Ελπίδα</c:v>
                </c:pt>
                <c:pt idx="1">
                  <c:v>Περηφάνια</c:v>
                </c:pt>
                <c:pt idx="2">
                  <c:v>Σιγουριά</c:v>
                </c:pt>
              </c:strCache>
            </c:strRef>
          </c:cat>
          <c:val>
            <c:numRef>
              <c:f>Sheet1!$C$5:$C$7</c:f>
              <c:numCache>
                <c:formatCode>General</c:formatCode>
                <c:ptCount val="3"/>
                <c:pt idx="0">
                  <c:v>27.1</c:v>
                </c:pt>
                <c:pt idx="1">
                  <c:v>10.9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3F-4A3F-86CF-F6C391F59A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ΜΑΡΤΙΟΣ 2023 Α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Ελπίδα</c:v>
                </c:pt>
                <c:pt idx="1">
                  <c:v>Περηφάνια</c:v>
                </c:pt>
                <c:pt idx="2">
                  <c:v>Σιγουριά</c:v>
                </c:pt>
              </c:strCache>
            </c:strRef>
          </c:cat>
          <c:val>
            <c:numRef>
              <c:f>Sheet1!$D$5:$D$7</c:f>
              <c:numCache>
                <c:formatCode>General</c:formatCode>
                <c:ptCount val="3"/>
                <c:pt idx="0">
                  <c:v>23.1</c:v>
                </c:pt>
                <c:pt idx="1">
                  <c:v>10.3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3F-4A3F-86CF-F6C391F59A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ΜΑΡΤΙΟΣ 2023 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Ελπίδα</c:v>
                </c:pt>
                <c:pt idx="1">
                  <c:v>Περηφάνια</c:v>
                </c:pt>
                <c:pt idx="2">
                  <c:v>Σιγουριά</c:v>
                </c:pt>
              </c:strCache>
            </c:strRef>
          </c:cat>
          <c:val>
            <c:numRef>
              <c:f>Sheet1!$E$5:$E$7</c:f>
            </c:numRef>
          </c:val>
          <c:extLst>
            <c:ext xmlns:c16="http://schemas.microsoft.com/office/drawing/2014/chart" uri="{C3380CC4-5D6E-409C-BE32-E72D297353CC}">
              <c16:uniqueId val="{00000009-AE3F-4A3F-86CF-F6C391F59A2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ΜΑΡΤΙΟΣ 2023 B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Sheet1!$A$5:$A$7</c:f>
              <c:strCache>
                <c:ptCount val="3"/>
                <c:pt idx="0">
                  <c:v>Ελπίδα</c:v>
                </c:pt>
                <c:pt idx="1">
                  <c:v>Περηφάνια</c:v>
                </c:pt>
                <c:pt idx="2">
                  <c:v>Σιγουριά</c:v>
                </c:pt>
              </c:strCache>
            </c:strRef>
          </c:cat>
          <c:val>
            <c:numRef>
              <c:f>Sheet1!$F$5:$F$7</c:f>
              <c:numCache>
                <c:formatCode>General</c:formatCode>
                <c:ptCount val="3"/>
                <c:pt idx="0">
                  <c:v>28</c:v>
                </c:pt>
                <c:pt idx="1">
                  <c:v>11.7</c:v>
                </c:pt>
                <c:pt idx="2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F-4BC8-BC79-8FC5198AAB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151144960"/>
        <c:axId val="-1151152032"/>
      </c:barChart>
      <c:catAx>
        <c:axId val="-11511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50" b="1"/>
            </a:pPr>
            <a:endParaRPr lang="el-GR"/>
          </a:p>
        </c:txPr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0292839566929134"/>
          <c:y val="2.5210858058501897E-3"/>
          <c:w val="0.89707160433070865"/>
          <c:h val="0.15968200175007025"/>
        </c:manualLayout>
      </c:layout>
      <c:overlay val="0"/>
      <c:txPr>
        <a:bodyPr/>
        <a:lstStyle/>
        <a:p>
          <a:pPr>
            <a:defRPr sz="1600" b="1">
              <a:solidFill>
                <a:schemeClr val="bg1">
                  <a:lumMod val="50000"/>
                </a:schemeClr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38469948140121E-5"/>
          <c:y val="0.11107908704554235"/>
          <c:w val="0.93609675636265421"/>
          <c:h val="0.691279743642189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0E-46AB-8B38-C78863F93C9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96-4108-8BE0-E62D3ECCD0E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0E-46AB-8B38-C78863F93C9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80E-46AB-8B38-C78863F93C9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80E-46AB-8B38-C78863F93C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Πολύ Θετικά</c:v>
                </c:pt>
                <c:pt idx="1">
                  <c:v>Αρκετά Θετικά</c:v>
                </c:pt>
                <c:pt idx="2">
                  <c:v>Αρκετά Αρνητικά</c:v>
                </c:pt>
                <c:pt idx="3">
                  <c:v>Πολύ Αρνητικά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22</c:v>
                </c:pt>
                <c:pt idx="2">
                  <c:v>21</c:v>
                </c:pt>
                <c:pt idx="3">
                  <c:v>41.9</c:v>
                </c:pt>
                <c:pt idx="4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0E-46AB-8B38-C78863F93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2008720"/>
        <c:axId val="1"/>
      </c:barChart>
      <c:catAx>
        <c:axId val="1052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38469948140121E-5"/>
          <c:y val="0.11107908704554235"/>
          <c:w val="0.93609675636265421"/>
          <c:h val="0.691279743642189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0E-46AB-8B38-C78863F93C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96-4108-8BE0-E62D3ECCD0E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0E-46AB-8B38-C78863F93C9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80E-46AB-8B38-C78863F93C9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80E-46AB-8B38-C78863F93C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Πολύ Θετικά</c:v>
                </c:pt>
                <c:pt idx="1">
                  <c:v>Αρκετά Θετικά</c:v>
                </c:pt>
                <c:pt idx="2">
                  <c:v>Αρκετά Αρνητικά</c:v>
                </c:pt>
                <c:pt idx="3">
                  <c:v>Πολύ Αρνητικά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2.8</c:v>
                </c:pt>
                <c:pt idx="1">
                  <c:v>29.8</c:v>
                </c:pt>
                <c:pt idx="2">
                  <c:v>18.7</c:v>
                </c:pt>
                <c:pt idx="3">
                  <c:v>37.200000000000003</c:v>
                </c:pt>
                <c:pt idx="4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0E-46AB-8B38-C78863F93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2008720"/>
        <c:axId val="1"/>
      </c:barChart>
      <c:catAx>
        <c:axId val="1052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64606333711861E-3"/>
          <c:y val="4.7434146930030244E-2"/>
          <c:w val="0.93609675636265421"/>
          <c:h val="0.775244777494726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0E-46AB-8B38-C78863F93C9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96-4108-8BE0-E62D3ECCD0E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0E-46AB-8B38-C78863F93C9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80E-46AB-8B38-C78863F93C9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80E-46AB-8B38-C78863F93C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Σίγουρα όχι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12.3</c:v>
                </c:pt>
                <c:pt idx="2">
                  <c:v>29.8</c:v>
                </c:pt>
                <c:pt idx="3">
                  <c:v>44.5</c:v>
                </c:pt>
                <c:pt idx="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0E-46AB-8B38-C78863F93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1052008720"/>
        <c:axId val="1"/>
      </c:barChart>
      <c:catAx>
        <c:axId val="1052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64606333711861E-3"/>
          <c:y val="4.7434146930030244E-2"/>
          <c:w val="0.93609675636265421"/>
          <c:h val="0.775244777494726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0E-46AB-8B38-C78863F93C9A}"/>
              </c:ext>
            </c:extLst>
          </c:dPt>
          <c:dPt>
            <c:idx val="1"/>
            <c:invertIfNegative val="0"/>
            <c:bubble3D val="0"/>
            <c:spPr>
              <a:solidFill>
                <a:srgbClr val="9900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96-4108-8BE0-E62D3ECCD0E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0E-46AB-8B38-C78863F93C9A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80E-46AB-8B38-C78863F93C9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80E-46AB-8B38-C78863F93C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Πολύ</c:v>
                </c:pt>
                <c:pt idx="1">
                  <c:v>Αρκετά</c:v>
                </c:pt>
                <c:pt idx="2">
                  <c:v>Λίγο</c:v>
                </c:pt>
                <c:pt idx="3">
                  <c:v>Καθόλου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23.2</c:v>
                </c:pt>
                <c:pt idx="1">
                  <c:v>20</c:v>
                </c:pt>
                <c:pt idx="2">
                  <c:v>21</c:v>
                </c:pt>
                <c:pt idx="3">
                  <c:v>30.3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0E-46AB-8B38-C78863F93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1052008720"/>
        <c:axId val="1"/>
      </c:barChart>
      <c:catAx>
        <c:axId val="1052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Σίγουρα/Μάλλον Συμφωνώ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6E-4210-8A8F-A122124C375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6E-4210-8A8F-A122124C375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C6E-4210-8A8F-A122124C375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62-42AE-9C3F-9D2B17854D20}"/>
              </c:ext>
            </c:extLst>
          </c:dPt>
          <c:dLbls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C6E-4210-8A8F-A122124C375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Η σημερινή Κυβέρνηση έως τώρα έχει επιδείξει σημαντικό έργο και το δυστύχημα των Τεμπών δεν θα με εμποδίσει στο να την ψηφίσω παρά την σοβαρότητα του συγκεκριμένου συμβάντος</c:v>
                </c:pt>
                <c:pt idx="2">
                  <c:v>Έχω πλέον μεγαλύτερη εμπιστοσύνη στον ΣΥΡΙΖΑ και στον Α Τσίπρα από την Νέα Δημοκρατία και τον Κ. Μητσοτάκη για την διακυβέρνηση της χώρας μετά το δυστύχημα των Τεμπών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30.9</c:v>
                </c:pt>
                <c:pt idx="2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62-42AE-9C3F-9D2B17854D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Μάλλον/Σίγουρα Διαφωνώ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762-42AE-9C3F-9D2B17854D2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Η σημερινή Κυβέρνηση έως τώρα έχει επιδείξει σημαντικό έργο και το δυστύχημα των Τεμπών δεν θα με εμποδίσει στο να την ψηφίσω παρά την σοβαρότητα του συγκεκριμένου συμβάντος</c:v>
                </c:pt>
                <c:pt idx="2">
                  <c:v>Έχω πλέον μεγαλύτερη εμπιστοσύνη στον ΣΥΡΙΖΑ και στον Α Τσίπρα από την Νέα Δημοκρατία και τον Κ. Μητσοτάκη για την διακυβέρνηση της χώρας μετά το δυστύχημα των Τεμπών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60.8</c:v>
                </c:pt>
                <c:pt idx="2">
                  <c:v>65.400000000000006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62-42AE-9C3F-9D2B17854D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ΔΞ/ΔΑ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Η σημερινή Κυβέρνηση έως τώρα έχει επιδείξει σημαντικό έργο και το δυστύχημα των Τεμπών δεν θα με εμποδίσει στο να την ψηφίσω παρά την σοβαρότητα του συγκεκριμένου συμβάντος</c:v>
                </c:pt>
                <c:pt idx="2">
                  <c:v>Έχω πλέον μεγαλύτερη εμπιστοσύνη στον ΣΥΡΙΖΑ και στον Α Τσίπρα από την Νέα Δημοκρατία και τον Κ. Μητσοτάκη για την διακυβέρνηση της χώρας μετά το δυστύχημα των Τεμπών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8.3000000000000007</c:v>
                </c:pt>
                <c:pt idx="2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62-42AE-9C3F-9D2B17854D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31524480"/>
        <c:axId val="431515856"/>
      </c:barChart>
      <c:catAx>
        <c:axId val="43152448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31515856"/>
        <c:crosses val="autoZero"/>
        <c:auto val="1"/>
        <c:lblAlgn val="ctr"/>
        <c:lblOffset val="100"/>
        <c:noMultiLvlLbl val="0"/>
      </c:catAx>
      <c:valAx>
        <c:axId val="431515856"/>
        <c:scaling>
          <c:orientation val="minMax"/>
          <c:min val="0"/>
        </c:scaling>
        <c:delete val="1"/>
        <c:axPos val="t"/>
        <c:numFmt formatCode="0%" sourceLinked="1"/>
        <c:majorTickMark val="none"/>
        <c:minorTickMark val="none"/>
        <c:tickLblPos val="none"/>
        <c:crossAx val="43152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378368437134496"/>
          <c:y val="7.9474379132792282E-3"/>
          <c:w val="0.64049016515254442"/>
          <c:h val="4.8514142032163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298366837345896"/>
          <c:w val="0.98818011811023621"/>
          <c:h val="0.698211659093091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Μάρτιος Α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2500000000000003E-3"/>
                  <c:y val="2.1785961675234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EB-421A-8EC1-845BD6A87C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Ακρίβεια </c:v>
                </c:pt>
                <c:pt idx="1">
                  <c:v>Έλλειψη διαφάνειας / διαφθορά </c:v>
                </c:pt>
                <c:pt idx="2">
                  <c:v>Ορθή Λειτουργία Κράτους σε θέματα αποφυγής δυστυχημάτων (πχ Τέμπη)</c:v>
                </c:pt>
                <c:pt idx="3">
                  <c:v>Δημόσια υγεία</c:v>
                </c:pt>
                <c:pt idx="4">
                  <c:v>Ανεργία</c:v>
                </c:pt>
                <c:pt idx="5">
                  <c:v>Εγκληματικότητα</c:v>
                </c:pt>
                <c:pt idx="6">
                  <c:v>Δημόσια παιδεία</c:v>
                </c:pt>
                <c:pt idx="7">
                  <c:v>Ποιότητα  Εκπροσώπων  Πολιτικού Συστήματος</c:v>
                </c:pt>
                <c:pt idx="8">
                  <c:v>Μεταναστευτικό</c:v>
                </c:pt>
                <c:pt idx="9">
                  <c:v>Ελληνοτουρκικές σχέσεις</c:v>
                </c:pt>
                <c:pt idx="10">
                  <c:v>Επιπτώσεις από Πόλεμο Ουκρανίας </c:v>
                </c:pt>
                <c:pt idx="11">
                  <c:v>Ποιότητα του πολιτεύματος π.χ. Υποκλοπές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42.8</c:v>
                </c:pt>
                <c:pt idx="1">
                  <c:v>28.3</c:v>
                </c:pt>
                <c:pt idx="2">
                  <c:v>32.5</c:v>
                </c:pt>
                <c:pt idx="3">
                  <c:v>17.100000000000001</c:v>
                </c:pt>
                <c:pt idx="4">
                  <c:v>15</c:v>
                </c:pt>
                <c:pt idx="5">
                  <c:v>9.9</c:v>
                </c:pt>
                <c:pt idx="6">
                  <c:v>10.199999999999999</c:v>
                </c:pt>
                <c:pt idx="7">
                  <c:v>8.1</c:v>
                </c:pt>
                <c:pt idx="8">
                  <c:v>5.5</c:v>
                </c:pt>
                <c:pt idx="9">
                  <c:v>7</c:v>
                </c:pt>
                <c:pt idx="10">
                  <c:v>5.4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EB-421A-8EC1-845BD6A87C4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Μάρτιος Β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Ακρίβεια </c:v>
                </c:pt>
                <c:pt idx="1">
                  <c:v>Έλλειψη διαφάνειας / διαφθορά </c:v>
                </c:pt>
                <c:pt idx="2">
                  <c:v>Ορθή Λειτουργία Κράτους σε θέματα αποφυγής δυστυχημάτων (πχ Τέμπη)</c:v>
                </c:pt>
                <c:pt idx="3">
                  <c:v>Δημόσια υγεία</c:v>
                </c:pt>
                <c:pt idx="4">
                  <c:v>Ανεργία</c:v>
                </c:pt>
                <c:pt idx="5">
                  <c:v>Εγκληματικότητα</c:v>
                </c:pt>
                <c:pt idx="6">
                  <c:v>Δημόσια παιδεία</c:v>
                </c:pt>
                <c:pt idx="7">
                  <c:v>Ποιότητα  Εκπροσώπων  Πολιτικού Συστήματος</c:v>
                </c:pt>
                <c:pt idx="8">
                  <c:v>Μεταναστευτικό</c:v>
                </c:pt>
                <c:pt idx="9">
                  <c:v>Ελληνοτουρκικές σχέσεις</c:v>
                </c:pt>
                <c:pt idx="10">
                  <c:v>Επιπτώσεις από Πόλεμο Ουκρανίας </c:v>
                </c:pt>
                <c:pt idx="11">
                  <c:v>Ποιότητα του πολιτεύματος π.χ. Υποκλοπές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46.3</c:v>
                </c:pt>
                <c:pt idx="1">
                  <c:v>31</c:v>
                </c:pt>
                <c:pt idx="2">
                  <c:v>25.1</c:v>
                </c:pt>
                <c:pt idx="3">
                  <c:v>22</c:v>
                </c:pt>
                <c:pt idx="4">
                  <c:v>15.6</c:v>
                </c:pt>
                <c:pt idx="5">
                  <c:v>10.6</c:v>
                </c:pt>
                <c:pt idx="6">
                  <c:v>10.5</c:v>
                </c:pt>
                <c:pt idx="7">
                  <c:v>7.3</c:v>
                </c:pt>
                <c:pt idx="8">
                  <c:v>6.8</c:v>
                </c:pt>
                <c:pt idx="9">
                  <c:v>5.9</c:v>
                </c:pt>
                <c:pt idx="10">
                  <c:v>4.9000000000000004</c:v>
                </c:pt>
                <c:pt idx="1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E-4950-8AF5-92B52E5BC2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1052008720"/>
        <c:axId val="1"/>
      </c:barChart>
      <c:catAx>
        <c:axId val="1052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52008720"/>
        <c:crosses val="max"/>
        <c:crossBetween val="between"/>
        <c:majorUnit val="20"/>
        <c:minorUnit val="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912598425196848"/>
          <c:y val="5.1710293020141039E-2"/>
          <c:w val="0.27712401574803147"/>
          <c:h val="0.18814882959203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3931729341951"/>
          <c:y val="3.0681996680040697E-2"/>
          <c:w val="0.58589935208749977"/>
          <c:h val="0.705795049740189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0D-47EC-B734-3E59AE55BCAE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0D-47EC-B734-3E59AE55BCA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0D-47EC-B734-3E59AE55BCAE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0D-47EC-B734-3E59AE55BC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Χειρότερη από ότι Περίμενα</c:v>
                </c:pt>
                <c:pt idx="1">
                  <c:v>Όπως την Περίμενα</c:v>
                </c:pt>
                <c:pt idx="2">
                  <c:v>Καλύτερη από ότι Περίμενα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50.8</c:v>
                </c:pt>
                <c:pt idx="1">
                  <c:v>30.7</c:v>
                </c:pt>
                <c:pt idx="2">
                  <c:v>15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0D-47EC-B734-3E59AE55B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53309323163597E-2"/>
          <c:y val="0.74002445345920786"/>
          <c:w val="0.72620105929630629"/>
          <c:h val="0.25997554654079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3931729341951"/>
          <c:y val="3.0681996680040697E-2"/>
          <c:w val="0.58589935208749977"/>
          <c:h val="0.705795049740189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E8-4F66-9E7D-B2D97131412B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E8-4F66-9E7D-B2D97131412B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E8-4F66-9E7D-B2D97131412B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E8-4F66-9E7D-B2D9713141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Είναι Χειρότερα από ότι Περίμενα</c:v>
                </c:pt>
                <c:pt idx="1">
                  <c:v>Όπως τα Περίμενα</c:v>
                </c:pt>
                <c:pt idx="2">
                  <c:v>Είναι καλύτερα από ότι Περίμενα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69.8</c:v>
                </c:pt>
                <c:pt idx="1">
                  <c:v>21.2</c:v>
                </c:pt>
                <c:pt idx="2">
                  <c:v>6.2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E8-4F66-9E7D-B2D971314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253602405659497E-3"/>
          <c:y val="0.74002445345920786"/>
          <c:w val="0.98447915037110423"/>
          <c:h val="0.25997554654079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3931729341951"/>
          <c:y val="3.0681996680040697E-2"/>
          <c:w val="0.58589935208749977"/>
          <c:h val="0.705795049740189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75-484D-BC86-795A78596D0A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75-484D-BC86-795A78596D0A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75-484D-BC86-795A78596D0A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75-484D-BC86-795A78596D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Είναι Χειρότερα από ότι Περίμενα</c:v>
                </c:pt>
                <c:pt idx="1">
                  <c:v>Όπως τα Περίμενα</c:v>
                </c:pt>
                <c:pt idx="2">
                  <c:v>Είναι καλύτερα από ότι Περίμενα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69.5</c:v>
                </c:pt>
                <c:pt idx="1">
                  <c:v>21.5</c:v>
                </c:pt>
                <c:pt idx="2">
                  <c:v>6.4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75-484D-BC86-795A78596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253602405659497E-3"/>
          <c:y val="0.74002445345920786"/>
          <c:w val="0.98447915037110423"/>
          <c:h val="0.25997554654079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011242811340057"/>
          <c:y val="5.7745372665714716E-2"/>
          <c:w val="0.53080805321945901"/>
          <c:h val="0.824300772136429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4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C2-4DF9-8FDF-21ADEE4CB80B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C2-4DF9-8FDF-21ADEE4CB80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C2-4DF9-8FDF-21ADEE4CB80B}"/>
              </c:ext>
            </c:extLst>
          </c:dPt>
          <c:dPt>
            <c:idx val="3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C2-4DF9-8FDF-21ADEE4CB80B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C2-4DF9-8FDF-21ADEE4CB80B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6C2-4DF9-8FDF-21ADEE4CB8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Έχει λάβει περισσότερα μέτρα από ότι της επιτρέπει η κατάσταση της Ελληνικής Οικονομίας</c:v>
                </c:pt>
                <c:pt idx="1">
                  <c:v>Έχει λάβει όσα μέτρα της επιτρέπει η κατάσταση της Ελληνικής οικονομίας</c:v>
                </c:pt>
                <c:pt idx="2">
                  <c:v>Έχει λάβει λιγότερα μέτρα από αυτά της επιτρέπει η κατάσταση της Ελληνικής Οικονομίας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9.6</c:v>
                </c:pt>
                <c:pt idx="1">
                  <c:v>27</c:v>
                </c:pt>
                <c:pt idx="2">
                  <c:v>55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6C2-4DF9-8FDF-21ADEE4CB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1953813642455814E-3"/>
          <c:y val="5.920708332646258E-3"/>
          <c:w val="0.38290615517858545"/>
          <c:h val="0.9940792916673537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 ΜΑΡΤΙΟΣ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66-4EEF-9F05-3342D8F30D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66-4EEF-9F05-3342D8F30D7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566-4EEF-9F05-3342D8F30D7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566-4EEF-9F05-3342D8F30D7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566-4EEF-9F05-3342D8F30D7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566-4EEF-9F05-3342D8F30D7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566-4EEF-9F05-3342D8F30D7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E566-4EEF-9F05-3342D8F30D7E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566-4EEF-9F05-3342D8F30D7E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9938-4EC1-A90F-424E16DBD273}"/>
              </c:ext>
            </c:extLst>
          </c:dPt>
          <c:dLbls>
            <c:dLbl>
              <c:idx val="0"/>
              <c:layout>
                <c:manualLayout>
                  <c:x val="1.3952102614821776E-2"/>
                  <c:y val="-2.2932721954590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6-4EEF-9F05-3342D8F30D7E}"/>
                </c:ext>
              </c:extLst>
            </c:dLbl>
            <c:dLbl>
              <c:idx val="1"/>
              <c:layout>
                <c:manualLayout>
                  <c:x val="6.5109812202501626E-3"/>
                  <c:y val="-4.586544390918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6-4EEF-9F05-3342D8F30D7E}"/>
                </c:ext>
              </c:extLst>
            </c:dLbl>
            <c:dLbl>
              <c:idx val="2"/>
              <c:layout>
                <c:manualLayout>
                  <c:x val="8.371261568893066E-3"/>
                  <c:y val="-6.1153925212240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6-4EEF-9F05-3342D8F30D7E}"/>
                </c:ext>
              </c:extLst>
            </c:dLbl>
            <c:dLbl>
              <c:idx val="3"/>
              <c:layout>
                <c:manualLayout>
                  <c:x val="9.3014017432145168E-3"/>
                  <c:y val="-3.8221203257650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EEF-9F05-3342D8F30D7E}"/>
                </c:ext>
              </c:extLst>
            </c:dLbl>
            <c:dLbl>
              <c:idx val="4"/>
              <c:layout>
                <c:manualLayout>
                  <c:x val="4.6507008716072584E-3"/>
                  <c:y val="-4.2043323583415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66-4EEF-9F05-3342D8F30D7E}"/>
                </c:ext>
              </c:extLst>
            </c:dLbl>
            <c:dLbl>
              <c:idx val="5"/>
              <c:layout>
                <c:manualLayout>
                  <c:x val="2.7904205229642869E-3"/>
                  <c:y val="-3.8221203257650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EEF-9F05-3342D8F30D7E}"/>
                </c:ext>
              </c:extLst>
            </c:dLbl>
            <c:dLbl>
              <c:idx val="6"/>
              <c:layout>
                <c:manualLayout>
                  <c:x val="8.371261568893066E-3"/>
                  <c:y val="-4.9687564234945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EEF-9F05-3342D8F30D7E}"/>
                </c:ext>
              </c:extLst>
            </c:dLbl>
            <c:dLbl>
              <c:idx val="7"/>
              <c:layout>
                <c:manualLayout>
                  <c:x val="7.4862311556604085E-3"/>
                  <c:y val="-3.057696260612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96-4F9E-AE78-358D0453F8A5}"/>
                </c:ext>
              </c:extLst>
            </c:dLbl>
            <c:dLbl>
              <c:idx val="8"/>
              <c:layout>
                <c:manualLayout>
                  <c:x val="1.8602803486429036E-3"/>
                  <c:y val="-4.2043323583415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66-4EEF-9F05-3342D8F30D7E}"/>
                </c:ext>
              </c:extLst>
            </c:dLbl>
            <c:dLbl>
              <c:idx val="9"/>
              <c:layout>
                <c:manualLayout>
                  <c:x val="5.5808410459287109E-3"/>
                  <c:y val="-5.350968456071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66-4EEF-9F05-3342D8F30D7E}"/>
                </c:ext>
              </c:extLst>
            </c:dLbl>
            <c:dLbl>
              <c:idx val="10"/>
              <c:layout>
                <c:manualLayout>
                  <c:x val="4.6788944722876182E-3"/>
                  <c:y val="-1.9110601628825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38-4EC1-A90F-424E16DBD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ΝΕΑ ΔΗΜΟΚΡΑΤΙΑ</c:v>
                </c:pt>
                <c:pt idx="1">
                  <c:v>ΣΥΡΙΖΑ - ΠΡΟΟΔΕΥΤΙΚΗ ΣΥΜΜΑΧΙΑ</c:v>
                </c:pt>
                <c:pt idx="2">
                  <c:v>ΠΑΣΟΚ - KINAΛ</c:v>
                </c:pt>
                <c:pt idx="3">
                  <c:v>ΚΚΕ</c:v>
                </c:pt>
                <c:pt idx="4">
                  <c:v>ΕΛΛΗΝΙΚΗ ΛΥΣΗ (Κυριάκος Βελόπουλος)</c:v>
                </c:pt>
                <c:pt idx="5">
                  <c:v>ΜΕΡΑ 25</c:v>
                </c:pt>
                <c:pt idx="6">
                  <c:v>ΕΘΝΙΚΟ ΚΟΜΜΑ - ΕΛΛΗΝΕΣ για την πατρίδα (Ηλίας Κασιδιάρης)</c:v>
                </c:pt>
                <c:pt idx="7">
                  <c:v>ΠΑΤΡΙΩΤΙΚΗ ΕΝΩΣΗ (Πρόδρομος Εμφιετζόγλου)</c:v>
                </c:pt>
                <c:pt idx="8">
                  <c:v>ΑΛΛΟ ΚΟΜΜΑ</c:v>
                </c:pt>
                <c:pt idx="9">
                  <c:v>ΔΕΝ ΑΠΟΦΑΣΙΣΑ/ΔΑ</c:v>
                </c:pt>
                <c:pt idx="10">
                  <c:v>ΛΕΥΚΟ/ΑΚΥΡΟ/ΔΕΝ ΘΑ ΠΑΩ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28</c:v>
                </c:pt>
                <c:pt idx="1">
                  <c:v>24.7</c:v>
                </c:pt>
                <c:pt idx="2">
                  <c:v>8</c:v>
                </c:pt>
                <c:pt idx="3">
                  <c:v>5.0999999999999996</c:v>
                </c:pt>
                <c:pt idx="4">
                  <c:v>4.5999999999999996</c:v>
                </c:pt>
                <c:pt idx="5">
                  <c:v>3.8</c:v>
                </c:pt>
                <c:pt idx="6">
                  <c:v>4</c:v>
                </c:pt>
                <c:pt idx="7">
                  <c:v>1.3</c:v>
                </c:pt>
                <c:pt idx="8">
                  <c:v>4.5</c:v>
                </c:pt>
                <c:pt idx="9">
                  <c:v>6.8</c:v>
                </c:pt>
                <c:pt idx="10">
                  <c:v>9.1999999999999993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14-E566-4EEF-9F05-3342D8F30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7"/>
        <c:gapDepth val="36"/>
        <c:shape val="box"/>
        <c:axId val="1740230064"/>
        <c:axId val="1740228400"/>
        <c:axId val="0"/>
      </c:bar3DChart>
      <c:catAx>
        <c:axId val="174023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8400"/>
        <c:crosses val="autoZero"/>
        <c:auto val="1"/>
        <c:lblAlgn val="ctr"/>
        <c:lblOffset val="100"/>
        <c:noMultiLvlLbl val="0"/>
      </c:catAx>
      <c:valAx>
        <c:axId val="174022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23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680396187022087"/>
          <c:y val="2.3873554534128139E-2"/>
          <c:w val="0.93491735537190057"/>
          <c:h val="0.74590057820787736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Η κυβέρνηση έλαβε όσα μέτρα της επιτρέπει +   περισσότερα μέτρα από ότι της επιτρέπει η κατάσταση της Ελληνικής Οικονομίας
</c:v>
                </c:pt>
              </c:strCache>
            </c:strRef>
          </c:tx>
          <c:spPr>
            <a:ln w="76200" cap="rnd">
              <a:solidFill>
                <a:srgbClr val="FF5B7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ΜΑΡΤΙΟΣ 2022</c:v>
                </c:pt>
                <c:pt idx="1">
                  <c:v>ΜΑΙΟΣ 2022</c:v>
                </c:pt>
                <c:pt idx="2">
                  <c:v>ΣΕΠΤΕΜΒΡΙΟΣ 2022</c:v>
                </c:pt>
                <c:pt idx="3">
                  <c:v>ΟΚΤΩΒΡΙΟΣ 2022</c:v>
                </c:pt>
                <c:pt idx="4">
                  <c:v>ΙΑΝΟΥΑΡΙΟΣ 2023</c:v>
                </c:pt>
                <c:pt idx="5">
                  <c:v>MAΡΤΙΟΣ 2023</c:v>
                </c:pt>
                <c:pt idx="6">
                  <c:v>MAΡΤΙΟΣ 2023 (24-28/3)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32.5</c:v>
                </c:pt>
                <c:pt idx="1">
                  <c:v>35.700000000000003</c:v>
                </c:pt>
                <c:pt idx="2">
                  <c:v>37.6</c:v>
                </c:pt>
                <c:pt idx="3">
                  <c:v>43.2</c:v>
                </c:pt>
                <c:pt idx="4">
                  <c:v>42.1</c:v>
                </c:pt>
                <c:pt idx="5">
                  <c:v>35.299999999999997</c:v>
                </c:pt>
                <c:pt idx="6">
                  <c:v>36.6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8D5-440A-8A7D-B08370D96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6061680"/>
        <c:axId val="626067664"/>
      </c:lineChart>
      <c:catAx>
        <c:axId val="62606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626067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26067664"/>
        <c:scaling>
          <c:orientation val="minMax"/>
          <c:max val="50"/>
          <c:min val="2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26061680"/>
        <c:crosses val="autoZero"/>
        <c:crossBetween val="between"/>
        <c:majorUnit val="5"/>
        <c:minorUnit val="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l-GR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64606333711861E-3"/>
          <c:y val="4.7434146930030244E-2"/>
          <c:w val="0.93609675636265421"/>
          <c:h val="0.775244777494726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A3-4F4A-9A2C-2EE587BB210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A3-4F4A-9A2C-2EE587BB210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A3-4F4A-9A2C-2EE587BB210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A3-4F4A-9A2C-2EE587BB210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A3-4F4A-9A2C-2EE587BB21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Πολύ ικανοποιητική</c:v>
                </c:pt>
                <c:pt idx="1">
                  <c:v>Αρκετά ικανοποιητική</c:v>
                </c:pt>
                <c:pt idx="2">
                  <c:v>Όχι και τόσο ικανοποιητική</c:v>
                </c:pt>
                <c:pt idx="3">
                  <c:v>Καθόλου Ικανοποιητική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2.6</c:v>
                </c:pt>
                <c:pt idx="1">
                  <c:v>16.3</c:v>
                </c:pt>
                <c:pt idx="2">
                  <c:v>33.5</c:v>
                </c:pt>
                <c:pt idx="3">
                  <c:v>43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A3-4F4A-9A2C-2EE587BB21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1052008720"/>
        <c:axId val="1"/>
      </c:barChart>
      <c:catAx>
        <c:axId val="1052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2.7155514330556751E-2"/>
          <c:w val="1"/>
          <c:h val="0.75449101796407381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ΔΕΚΕΜΒΡΙΟΣ 2021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F4F-4076-B2E8-5569B9206F4D}"/>
              </c:ext>
            </c:extLst>
          </c:dPt>
          <c:dPt>
            <c:idx val="1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4F-4076-B2E8-5569B9206F4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F4F-4076-B2E8-5569B9206F4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4F-4076-B2E8-5569B9206F4D}"/>
              </c:ext>
            </c:extLst>
          </c:dPt>
          <c:dLbls>
            <c:dLbl>
              <c:idx val="0"/>
              <c:layout>
                <c:manualLayout>
                  <c:x val="2.0067878951799373E-2"/>
                  <c:y val="-0.28537757723564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F-4076-B2E8-5569B9206F4D}"/>
                </c:ext>
              </c:extLst>
            </c:dLbl>
            <c:dLbl>
              <c:idx val="1"/>
              <c:layout>
                <c:manualLayout>
                  <c:x val="4.5256668373736967E-3"/>
                  <c:y val="-0.25398931050039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F-4076-B2E8-5569B9206F4D}"/>
                </c:ext>
              </c:extLst>
            </c:dLbl>
            <c:dLbl>
              <c:idx val="2"/>
              <c:layout>
                <c:manualLayout>
                  <c:x val="-1.9093343421077356E-2"/>
                  <c:y val="-0.19525202532888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4F-4076-B2E8-5569B9206F4D}"/>
                </c:ext>
              </c:extLst>
            </c:dLbl>
            <c:dLbl>
              <c:idx val="3"/>
              <c:layout>
                <c:manualLayout>
                  <c:x val="1.965806357538573E-3"/>
                  <c:y val="-3.4347445456731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4F-4076-B2E8-5569B9206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Να προκύψει μια κυβέρνηση συνεργασίας δύο ή και περισσότερων κομμάτων</c:v>
                </c:pt>
                <c:pt idx="1">
                  <c:v>Να γίνουν νέες εκλογές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47.3</c:v>
                </c:pt>
                <c:pt idx="1">
                  <c:v>47.9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4F-4076-B2E8-5569B9206F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shape val="cylinder"/>
        <c:axId val="-1151144960"/>
        <c:axId val="-1151152032"/>
        <c:axId val="0"/>
      </c:bar3DChart>
      <c:catAx>
        <c:axId val="-11511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l-GR"/>
          </a:p>
        </c:txPr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6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53518007067921E-2"/>
          <c:y val="1.7226675130622131E-2"/>
          <c:w val="1"/>
          <c:h val="0.84855389083852595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Να προκύψει μια κυβέρνηση συνεργασίας δύο ή και περισσότερων κομμάτων</c:v>
                </c:pt>
              </c:strCache>
            </c:strRef>
          </c:tx>
          <c:spPr>
            <a:ln w="158750" cmpd="sng">
              <a:solidFill>
                <a:srgbClr val="002060"/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EA38-4C91-B0FB-C9C1A3B866B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EA38-4C91-B0FB-C9C1A3B866B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EA38-4C91-B0FB-C9C1A3B866B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EA38-4C91-B0FB-C9C1A3B866B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EA38-4C91-B0FB-C9C1A3B866B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EA38-4C91-B0FB-C9C1A3B866B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EA38-4C91-B0FB-C9C1A3B866B4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EA38-4C91-B0FB-C9C1A3B866B4}"/>
              </c:ext>
            </c:extLst>
          </c:dPt>
          <c:dLbls>
            <c:dLbl>
              <c:idx val="4"/>
              <c:layout>
                <c:manualLayout>
                  <c:x val="-2.4252214452705388E-2"/>
                  <c:y val="7.2190633993890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8-4C91-B0FB-C9C1A3B866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+mn-lt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Σεπ-22</c:v>
                </c:pt>
                <c:pt idx="1">
                  <c:v>Οκτ-22</c:v>
                </c:pt>
                <c:pt idx="2">
                  <c:v>Ιαν-23</c:v>
                </c:pt>
                <c:pt idx="3">
                  <c:v>Mαρ-23  Α
</c:v>
                </c:pt>
                <c:pt idx="4">
                  <c:v>Mαρ-23 Β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49.2</c:v>
                </c:pt>
                <c:pt idx="1">
                  <c:v>54.2</c:v>
                </c:pt>
                <c:pt idx="2">
                  <c:v>49.4</c:v>
                </c:pt>
                <c:pt idx="3">
                  <c:v>50.1</c:v>
                </c:pt>
                <c:pt idx="4">
                  <c:v>47.3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EA38-4C91-B0FB-C9C1A3B866B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Να γίνουν νέες εκλογές</c:v>
                </c:pt>
              </c:strCache>
            </c:strRef>
          </c:tx>
          <c:spPr>
            <a:ln w="130175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397683356184858E-2"/>
                  <c:y val="3.1813751295888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79-4E14-8010-E63DBE6C011B}"/>
                </c:ext>
              </c:extLst>
            </c:dLbl>
            <c:dLbl>
              <c:idx val="1"/>
              <c:layout>
                <c:manualLayout>
                  <c:x val="-2.7503685574640772E-2"/>
                  <c:y val="4.8637452420056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79-4E14-8010-E63DBE6C011B}"/>
                </c:ext>
              </c:extLst>
            </c:dLbl>
            <c:dLbl>
              <c:idx val="2"/>
              <c:layout>
                <c:manualLayout>
                  <c:x val="-2.7503685574640873E-2"/>
                  <c:y val="4.1907971970389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79-4E14-8010-E63DBE6C011B}"/>
                </c:ext>
              </c:extLst>
            </c:dLbl>
            <c:dLbl>
              <c:idx val="3"/>
              <c:layout>
                <c:manualLayout>
                  <c:x val="-3.0261284687258506E-2"/>
                  <c:y val="4.1907971970389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79-4E14-8010-E63DBE6C011B}"/>
                </c:ext>
              </c:extLst>
            </c:dLbl>
            <c:dLbl>
              <c:idx val="4"/>
              <c:layout>
                <c:manualLayout>
                  <c:x val="-2.6050064671870016E-2"/>
                  <c:y val="-5.5669494549783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A-4920-9D05-79900AA72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70C0"/>
                    </a:solidFill>
                    <a:latin typeface="+mn-lt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Σεπ-22</c:v>
                </c:pt>
                <c:pt idx="1">
                  <c:v>Οκτ-22</c:v>
                </c:pt>
                <c:pt idx="2">
                  <c:v>Ιαν-23</c:v>
                </c:pt>
                <c:pt idx="3">
                  <c:v>Mαρ-23  Α
</c:v>
                </c:pt>
                <c:pt idx="4">
                  <c:v>Mαρ-23 Β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43.2</c:v>
                </c:pt>
                <c:pt idx="1">
                  <c:v>38.4</c:v>
                </c:pt>
                <c:pt idx="2">
                  <c:v>43.9</c:v>
                </c:pt>
                <c:pt idx="3">
                  <c:v>42.7</c:v>
                </c:pt>
                <c:pt idx="4">
                  <c:v>47.9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EA38-4C91-B0FB-C9C1A3B866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5553456"/>
        <c:axId val="255553848"/>
      </c:lineChart>
      <c:catAx>
        <c:axId val="2555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4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defRPr>
            </a:pPr>
            <a:endParaRPr lang="el-GR"/>
          </a:p>
        </c:txPr>
        <c:crossAx val="255553848"/>
        <c:crosses val="autoZero"/>
        <c:auto val="0"/>
        <c:lblAlgn val="ctr"/>
        <c:lblOffset val="100"/>
        <c:noMultiLvlLbl val="0"/>
      </c:catAx>
      <c:valAx>
        <c:axId val="255553848"/>
        <c:scaling>
          <c:orientation val="minMax"/>
          <c:max val="6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255553456"/>
        <c:crosses val="autoZero"/>
        <c:crossBetween val="between"/>
        <c:majorUnit val="20"/>
        <c:minorUnit val="4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8387709967016289E-2"/>
          <c:y val="0.69584338008555979"/>
          <c:w val="0.80403317326592338"/>
          <c:h val="0.18231063334743702"/>
        </c:manualLayout>
      </c:layout>
      <c:overlay val="0"/>
      <c:txPr>
        <a:bodyPr/>
        <a:lstStyle/>
        <a:p>
          <a:pPr>
            <a:defRPr sz="1100">
              <a:latin typeface="+mn-lt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l-G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90664390415519"/>
          <c:y val="3.0024402080259072E-2"/>
          <c:w val="0.46206346505681228"/>
          <c:h val="0.8916207202331801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57-48FC-AB1A-436C9189B8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E57-48FC-AB1A-436C9189B88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9D7-46C2-9355-ECEBDDD02CC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D7-46C2-9355-ECEBDDD02CCA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9D7-46C2-9355-ECEBDDD02CC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D7-46C2-9355-ECEBDDD02CC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94E-4243-A9FC-FDE7A16DD1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Κυβέρνηση Συνεργασίας ΝΕΑΣ ΔΗΜΟΚΡΑΤΙΑΣ - ΠΑΣΟΚ / ΚΙΝΑΛ</c:v>
                </c:pt>
                <c:pt idx="1">
                  <c:v>Κυβέρνηση Συνεργασίας ΝΕΑΣ ΔΗΜΟΚΡΑΤΙΑΣ - ΠΑΣΟΚ / ΚΙΝΑΛ και άλλα μικρότερα κόμματα της Δεξιάς</c:v>
                </c:pt>
                <c:pt idx="2">
                  <c:v>Κυβέρνηση Συνεργασίας ΣΥΡΙΖΑ ΠΣ - ΠΑΣΟΚ / ΚΙΝΑΛ</c:v>
                </c:pt>
                <c:pt idx="3">
                  <c:v>Κυβέρνηση Συνεργασίας ΣΥΡΙΖΑ ΠΣ - ΠΑΣΟΚ / ΚΙΝΑΛ και άλλα μικρότερα κόμματα της αριστεράς</c:v>
                </c:pt>
                <c:pt idx="4">
                  <c:v>Οικουμενική κυβέρνηση (Με Συμμετοχή ΝΔ, ΣΥΡΙΖΑ, ΠΑΣΟΚ / ΚΙΝΑΛ και άλλων κομμάτων)</c:v>
                </c:pt>
                <c:pt idx="5">
                  <c:v>Κυβέρνηση Συνεργασίας ΝΕΑΣ ΔΗΜΟΚΡΑΤΙΑΣ - ΣΥΡΙΖΑ</c:v>
                </c:pt>
                <c:pt idx="6">
                  <c:v>Τρικομματική Κυβέρνηση Συνεργασίας ΝΕΑΣ ΔΗΜΟΚΡΑΤΙΑΣ - ΣΥΡΙΖΑ - ΠΑΣΟΚ ΚΙΝΑΛ</c:v>
                </c:pt>
                <c:pt idx="7">
                  <c:v>Άλλο Σενάριο συνεργασίας</c:v>
                </c:pt>
                <c:pt idx="8">
                  <c:v>ΔΞ/ΔΑ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18.899999999999999</c:v>
                </c:pt>
                <c:pt idx="1">
                  <c:v>5.6</c:v>
                </c:pt>
                <c:pt idx="2">
                  <c:v>11.9</c:v>
                </c:pt>
                <c:pt idx="3">
                  <c:v>12.5</c:v>
                </c:pt>
                <c:pt idx="4">
                  <c:v>14.8</c:v>
                </c:pt>
                <c:pt idx="5">
                  <c:v>2.1</c:v>
                </c:pt>
                <c:pt idx="6">
                  <c:v>3.8</c:v>
                </c:pt>
                <c:pt idx="7">
                  <c:v>17.3</c:v>
                </c:pt>
                <c:pt idx="8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57-48FC-AB1A-436C9189B8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52008720"/>
        <c:axId val="1"/>
      </c:barChart>
      <c:catAx>
        <c:axId val="1052008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50"/>
        </c:scaling>
        <c:delete val="1"/>
        <c:axPos val="b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90664390415519"/>
          <c:y val="3.0024402080259072E-2"/>
          <c:w val="0.46206346505681228"/>
          <c:h val="0.8916207202331801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57-48FC-AB1A-436C9189B8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E57-48FC-AB1A-436C9189B88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9D7-46C2-9355-ECEBDDD02CC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D7-46C2-9355-ECEBDDD02CCA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9D7-46C2-9355-ECEBDDD02CC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D7-46C2-9355-ECEBDDD02C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Κυβέρνηση Συνεργασίας ΝΕΑΣ ΔΗΜΟΚΡΑΤΙΑΣ - ΠΑΣΟΚ / ΚΙΝΑΛ</c:v>
                </c:pt>
                <c:pt idx="1">
                  <c:v>Κυβέρνηση Συνεργασίας ΝΕΑΣ ΔΗΜΟΚΡΑΤΙΑΣ - ΠΑΣΟΚ / ΚΙΝΑΛ και άλλα μικρότερα κόμματα της Δεξιάς</c:v>
                </c:pt>
                <c:pt idx="2">
                  <c:v>Κυβέρνηση Συνεργασίας ΣΥΡΙΖΑ ΠΣ - ΠΑΣΟΚ / ΚΙΝΑΛ</c:v>
                </c:pt>
                <c:pt idx="3">
                  <c:v>Κυβέρνηση Συνεργασίας ΣΥΡΙΖΑ ΠΣ - ΠΑΣΟΚ / ΚΙΝΑΛ και άλλα μικρότερα κόμματα της αριστεράς</c:v>
                </c:pt>
                <c:pt idx="4">
                  <c:v>Οικουμενική κυβέρνηση (Με Συμμετοχή ΝΔ, ΣΥΡΙΖΑ, ΠΑΣΟΚ / ΚΙΝΑΛ και άλλων κομμάτων)</c:v>
                </c:pt>
                <c:pt idx="5">
                  <c:v>Κυβέρνηση Συνεργασίας ΝΕΑΣ ΔΗΜΟΚΡΑΤΙΑΣ - ΣΥΡΙΖΑ</c:v>
                </c:pt>
                <c:pt idx="6">
                  <c:v>Άλλο Σενάριο συνεργασίας</c:v>
                </c:pt>
                <c:pt idx="7">
                  <c:v>ΔΞ/ΔΑ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19.100000000000001</c:v>
                </c:pt>
                <c:pt idx="1">
                  <c:v>5</c:v>
                </c:pt>
                <c:pt idx="2">
                  <c:v>11.5</c:v>
                </c:pt>
                <c:pt idx="3">
                  <c:v>16.2</c:v>
                </c:pt>
                <c:pt idx="4">
                  <c:v>16.2</c:v>
                </c:pt>
                <c:pt idx="5">
                  <c:v>2.2999999999999998</c:v>
                </c:pt>
                <c:pt idx="6">
                  <c:v>16.899999999999999</c:v>
                </c:pt>
                <c:pt idx="7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57-48FC-AB1A-436C9189B8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52008720"/>
        <c:axId val="1"/>
      </c:barChart>
      <c:catAx>
        <c:axId val="1052008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50"/>
        </c:scaling>
        <c:delete val="1"/>
        <c:axPos val="b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09437123603084E-3"/>
          <c:y val="8.4964378458826276E-2"/>
          <c:w val="0.93609675636265421"/>
          <c:h val="0.691279743642189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0E-46AB-8B38-C78863F93C9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96-4108-8BE0-E62D3ECCD0E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0E-46AB-8B38-C78863F93C9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80E-46AB-8B38-C78863F93C9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80E-46AB-8B38-C78863F93C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Συμφωνώ</c:v>
                </c:pt>
                <c:pt idx="1">
                  <c:v>Μάλλον Συμφωνώ</c:v>
                </c:pt>
                <c:pt idx="2">
                  <c:v>Μάλλον Διαφωνώ</c:v>
                </c:pt>
                <c:pt idx="3">
                  <c:v>Σίγουρα Διαφωνώ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47.7</c:v>
                </c:pt>
                <c:pt idx="1">
                  <c:v>10.5</c:v>
                </c:pt>
                <c:pt idx="2">
                  <c:v>9.6999999999999993</c:v>
                </c:pt>
                <c:pt idx="3">
                  <c:v>20.399999999999999</c:v>
                </c:pt>
                <c:pt idx="4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0E-46AB-8B38-C78863F93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2008720"/>
        <c:axId val="1"/>
      </c:barChart>
      <c:catAx>
        <c:axId val="1052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56935889802748E-3"/>
          <c:y val="7.0422707231579076E-2"/>
          <c:w val="0.93609675636265421"/>
          <c:h val="0.691279743642189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80E-46AB-8B38-C78863F93C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96-4108-8BE0-E62D3ECCD0E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0E-46AB-8B38-C78863F93C9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80E-46AB-8B38-C78863F93C9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80E-46AB-8B38-C78863F93C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Συμφωνώ</c:v>
                </c:pt>
                <c:pt idx="1">
                  <c:v>Μάλλον Συμφωνώ</c:v>
                </c:pt>
                <c:pt idx="2">
                  <c:v>Μάλλον Διαφωνώ</c:v>
                </c:pt>
                <c:pt idx="3">
                  <c:v>Σίγουρα Διαφωνώ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10.8</c:v>
                </c:pt>
                <c:pt idx="1">
                  <c:v>20.8</c:v>
                </c:pt>
                <c:pt idx="2">
                  <c:v>15</c:v>
                </c:pt>
                <c:pt idx="3">
                  <c:v>33.6</c:v>
                </c:pt>
                <c:pt idx="4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0E-46AB-8B38-C78863F93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2008720"/>
        <c:axId val="1"/>
      </c:barChart>
      <c:catAx>
        <c:axId val="1052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56935889802748E-3"/>
          <c:y val="7.0422707231579076E-2"/>
          <c:w val="0.93609675636265421"/>
          <c:h val="0.691279743642189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53-4DEB-9D37-93411C6CDF3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53-4DEB-9D37-93411C6CDF3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53-4DEB-9D37-93411C6CDF3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53-4DEB-9D37-93411C6CDF3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53-4DEB-9D37-93411C6CDF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Συμφωνώ</c:v>
                </c:pt>
                <c:pt idx="1">
                  <c:v>Μάλλον Συμφωνώ</c:v>
                </c:pt>
                <c:pt idx="2">
                  <c:v>Μάλλον Διαφωνώ</c:v>
                </c:pt>
                <c:pt idx="3">
                  <c:v>Σίγουρα Διαφωνώ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11.4</c:v>
                </c:pt>
                <c:pt idx="1">
                  <c:v>29.1</c:v>
                </c:pt>
                <c:pt idx="2">
                  <c:v>11.2</c:v>
                </c:pt>
                <c:pt idx="3">
                  <c:v>42</c:v>
                </c:pt>
                <c:pt idx="4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53-4DEB-9D37-93411C6CDF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2008720"/>
        <c:axId val="1"/>
      </c:barChart>
      <c:catAx>
        <c:axId val="10520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11936436492048"/>
          <c:y val="0.13942309087844529"/>
          <c:w val="0.80568720379146919"/>
          <c:h val="0.38701923076923089"/>
        </c:manualLayout>
      </c:layout>
      <c:lineChart>
        <c:grouping val="standard"/>
        <c:varyColors val="0"/>
        <c:ser>
          <c:idx val="4"/>
          <c:order val="0"/>
          <c:tx>
            <c:strRef>
              <c:f>Sheet1!$A$3</c:f>
              <c:strCache>
                <c:ptCount val="1"/>
                <c:pt idx="0">
                  <c:v>ΠΟΛY/ΑΡΚΕΤΑ ΚΑΛΑ</c:v>
                </c:pt>
              </c:strCache>
            </c:strRef>
          </c:tx>
          <c:spPr>
            <a:ln w="793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Sheet1!$B$1:$H$2</c:f>
              <c:strCache>
                <c:ptCount val="7"/>
                <c:pt idx="0">
                  <c:v>ΜΑΡΤΙΟΣ 2022</c:v>
                </c:pt>
                <c:pt idx="1">
                  <c:v>ΜΑΙΟΣ 2022</c:v>
                </c:pt>
                <c:pt idx="2">
                  <c:v>ΣΕΠΤ. 2022</c:v>
                </c:pt>
                <c:pt idx="3">
                  <c:v>ΝΟΕΜΒΡΙΟΣ 2022</c:v>
                </c:pt>
                <c:pt idx="4">
                  <c:v>ΙΑΝΟΥΑΡΙΟΣ 2023</c:v>
                </c:pt>
                <c:pt idx="5">
                  <c:v>MΑΡΤΙΟΣ 2023</c:v>
                </c:pt>
                <c:pt idx="6">
                  <c:v>ΜΑΡΤΙΟΣ 2023 (24-28/3/2023)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10.199999999999999</c:v>
                </c:pt>
                <c:pt idx="1">
                  <c:v>13.4</c:v>
                </c:pt>
                <c:pt idx="2">
                  <c:v>13</c:v>
                </c:pt>
                <c:pt idx="3">
                  <c:v>16.100000000000001</c:v>
                </c:pt>
                <c:pt idx="4">
                  <c:v>21.9</c:v>
                </c:pt>
                <c:pt idx="5">
                  <c:v>12.3</c:v>
                </c:pt>
                <c:pt idx="6">
                  <c:v>15.3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147-4D41-8921-D05B8B2AD164}"/>
            </c:ext>
          </c:extLst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ΟΥΤΕ ΚΑΛΑ ΟΥΤΕ ΑΣΧΗΜΑ</c:v>
                </c:pt>
              </c:strCache>
            </c:strRef>
          </c:tx>
          <c:spPr>
            <a:ln w="7302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Sheet1!$B$1:$H$2</c:f>
              <c:strCache>
                <c:ptCount val="7"/>
                <c:pt idx="0">
                  <c:v>ΜΑΡΤΙΟΣ 2022</c:v>
                </c:pt>
                <c:pt idx="1">
                  <c:v>ΜΑΙΟΣ 2022</c:v>
                </c:pt>
                <c:pt idx="2">
                  <c:v>ΣΕΠΤ. 2022</c:v>
                </c:pt>
                <c:pt idx="3">
                  <c:v>ΝΟΕΜΒΡΙΟΣ 2022</c:v>
                </c:pt>
                <c:pt idx="4">
                  <c:v>ΙΑΝΟΥΑΡΙΟΣ 2023</c:v>
                </c:pt>
                <c:pt idx="5">
                  <c:v>MΑΡΤΙΟΣ 2023</c:v>
                </c:pt>
                <c:pt idx="6">
                  <c:v>ΜΑΡΤΙΟΣ 2023 (24-28/3/2023)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24.1</c:v>
                </c:pt>
                <c:pt idx="1">
                  <c:v>29.8</c:v>
                </c:pt>
                <c:pt idx="2">
                  <c:v>27.3</c:v>
                </c:pt>
                <c:pt idx="3">
                  <c:v>27.2</c:v>
                </c:pt>
                <c:pt idx="4">
                  <c:v>26.6</c:v>
                </c:pt>
                <c:pt idx="5">
                  <c:v>20.2</c:v>
                </c:pt>
                <c:pt idx="6">
                  <c:v>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147-4D41-8921-D05B8B2AD164}"/>
            </c:ext>
          </c:extLst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ΑΡΚΕΤΑ/ΠΟΛY ΚΑΚΑ</c:v>
                </c:pt>
              </c:strCache>
            </c:strRef>
          </c:tx>
          <c:spPr>
            <a:ln w="857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Sheet1!$B$1:$H$2</c:f>
              <c:strCache>
                <c:ptCount val="7"/>
                <c:pt idx="0">
                  <c:v>ΜΑΡΤΙΟΣ 2022</c:v>
                </c:pt>
                <c:pt idx="1">
                  <c:v>ΜΑΙΟΣ 2022</c:v>
                </c:pt>
                <c:pt idx="2">
                  <c:v>ΣΕΠΤ. 2022</c:v>
                </c:pt>
                <c:pt idx="3">
                  <c:v>ΝΟΕΜΒΡΙΟΣ 2022</c:v>
                </c:pt>
                <c:pt idx="4">
                  <c:v>ΙΑΝΟΥΑΡΙΟΣ 2023</c:v>
                </c:pt>
                <c:pt idx="5">
                  <c:v>MΑΡΤΙΟΣ 2023</c:v>
                </c:pt>
                <c:pt idx="6">
                  <c:v>ΜΑΡΤΙΟΣ 2023 (24-28/3/2023)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65.400000000000006</c:v>
                </c:pt>
                <c:pt idx="1">
                  <c:v>56.6</c:v>
                </c:pt>
                <c:pt idx="2">
                  <c:v>59.7</c:v>
                </c:pt>
                <c:pt idx="3">
                  <c:v>56.6</c:v>
                </c:pt>
                <c:pt idx="4">
                  <c:v>51.2</c:v>
                </c:pt>
                <c:pt idx="5">
                  <c:v>65.5</c:v>
                </c:pt>
                <c:pt idx="6">
                  <c:v>58.9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147-4D41-8921-D05B8B2AD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7075624"/>
        <c:axId val="677067392"/>
      </c:lineChart>
      <c:catAx>
        <c:axId val="677075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77067392"/>
        <c:crosses val="autoZero"/>
        <c:auto val="1"/>
        <c:lblAlgn val="ctr"/>
        <c:lblOffset val="100"/>
        <c:noMultiLvlLbl val="1"/>
      </c:catAx>
      <c:valAx>
        <c:axId val="677067392"/>
        <c:scaling>
          <c:orientation val="minMax"/>
          <c:max val="100"/>
          <c:min val="0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%</a:t>
                </a:r>
              </a:p>
            </c:rich>
          </c:tx>
          <c:layout>
            <c:manualLayout>
              <c:xMode val="edge"/>
              <c:yMode val="edge"/>
              <c:x val="4.1850455054543496E-2"/>
              <c:y val="3.964878677088840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/>
          <a:lstStyle/>
          <a:p>
            <a:pPr>
              <a:defRPr/>
            </a:pPr>
            <a:endParaRPr lang="el-GR"/>
          </a:p>
        </c:txPr>
        <c:crossAx val="677075624"/>
        <c:crosses val="autoZero"/>
        <c:crossBetween val="between"/>
        <c:majorUnit val="20"/>
      </c:valAx>
      <c:dTable>
        <c:showHorzBorder val="1"/>
        <c:showVertBorder val="1"/>
        <c:showOutline val="1"/>
        <c:showKeys val="0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 rtl="0">
              <a:defRPr sz="1100"/>
            </a:pPr>
            <a:endParaRPr lang="el-GR"/>
          </a:p>
        </c:txPr>
      </c:dTable>
      <c:spPr>
        <a:noFill/>
        <a:ln w="25367">
          <a:noFill/>
        </a:ln>
      </c:spPr>
    </c:plotArea>
    <c:legend>
      <c:legendPos val="b"/>
      <c:layout>
        <c:manualLayout>
          <c:xMode val="edge"/>
          <c:yMode val="edge"/>
          <c:x val="0.26229152091209085"/>
          <c:y val="0.89093429352618725"/>
          <c:w val="0.62684340410931183"/>
          <c:h val="4.32792041156407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 ΜΑΡΤΙΟΣ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66-4EEF-9F05-3342D8F30D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66-4EEF-9F05-3342D8F30D7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566-4EEF-9F05-3342D8F30D7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566-4EEF-9F05-3342D8F30D7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566-4EEF-9F05-3342D8F30D7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566-4EEF-9F05-3342D8F30D7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566-4EEF-9F05-3342D8F30D7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E566-4EEF-9F05-3342D8F30D7E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566-4EEF-9F05-3342D8F30D7E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9938-4EC1-A90F-424E16DBD273}"/>
              </c:ext>
            </c:extLst>
          </c:dPt>
          <c:dLbls>
            <c:dLbl>
              <c:idx val="0"/>
              <c:layout>
                <c:manualLayout>
                  <c:x val="1.3952102614821776E-2"/>
                  <c:y val="-2.2932721954590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6-4EEF-9F05-3342D8F30D7E}"/>
                </c:ext>
              </c:extLst>
            </c:dLbl>
            <c:dLbl>
              <c:idx val="1"/>
              <c:layout>
                <c:manualLayout>
                  <c:x val="6.5109812202501626E-3"/>
                  <c:y val="-4.586544390918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6-4EEF-9F05-3342D8F30D7E}"/>
                </c:ext>
              </c:extLst>
            </c:dLbl>
            <c:dLbl>
              <c:idx val="2"/>
              <c:layout>
                <c:manualLayout>
                  <c:x val="8.371261568893066E-3"/>
                  <c:y val="-6.1153925212240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6-4EEF-9F05-3342D8F30D7E}"/>
                </c:ext>
              </c:extLst>
            </c:dLbl>
            <c:dLbl>
              <c:idx val="3"/>
              <c:layout>
                <c:manualLayout>
                  <c:x val="9.3014017432145168E-3"/>
                  <c:y val="-3.8221203257650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EEF-9F05-3342D8F30D7E}"/>
                </c:ext>
              </c:extLst>
            </c:dLbl>
            <c:dLbl>
              <c:idx val="4"/>
              <c:layout>
                <c:manualLayout>
                  <c:x val="4.6507008716072584E-3"/>
                  <c:y val="-4.2043323583415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66-4EEF-9F05-3342D8F30D7E}"/>
                </c:ext>
              </c:extLst>
            </c:dLbl>
            <c:dLbl>
              <c:idx val="5"/>
              <c:layout>
                <c:manualLayout>
                  <c:x val="2.7904205229642869E-3"/>
                  <c:y val="-3.8221203257650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EEF-9F05-3342D8F30D7E}"/>
                </c:ext>
              </c:extLst>
            </c:dLbl>
            <c:dLbl>
              <c:idx val="6"/>
              <c:layout>
                <c:manualLayout>
                  <c:x val="8.371261568893066E-3"/>
                  <c:y val="-4.9687564234945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EEF-9F05-3342D8F30D7E}"/>
                </c:ext>
              </c:extLst>
            </c:dLbl>
            <c:dLbl>
              <c:idx val="7"/>
              <c:layout>
                <c:manualLayout>
                  <c:x val="7.4862311556604085E-3"/>
                  <c:y val="-3.057696260612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96-4F9E-AE78-358D0453F8A5}"/>
                </c:ext>
              </c:extLst>
            </c:dLbl>
            <c:dLbl>
              <c:idx val="8"/>
              <c:layout>
                <c:manualLayout>
                  <c:x val="1.8602803486429036E-3"/>
                  <c:y val="-4.2043323583415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566-4EEF-9F05-3342D8F30D7E}"/>
                </c:ext>
              </c:extLst>
            </c:dLbl>
            <c:dLbl>
              <c:idx val="9"/>
              <c:layout>
                <c:manualLayout>
                  <c:x val="5.5808410459287109E-3"/>
                  <c:y val="-5.3509684560710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66-4EEF-9F05-3342D8F30D7E}"/>
                </c:ext>
              </c:extLst>
            </c:dLbl>
            <c:dLbl>
              <c:idx val="10"/>
              <c:layout>
                <c:manualLayout>
                  <c:x val="4.6788944722876182E-3"/>
                  <c:y val="-1.9110601628825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38-4EC1-A90F-424E16DBD2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ΝΕΑ ΔΗΜΟΚΡΑΤΙΑ</c:v>
                </c:pt>
                <c:pt idx="1">
                  <c:v>ΣΥΡΙΖΑ - ΠΡΟΟΔΕΥΤΙΚΗ ΣΥΜΜΑΧΙΑ</c:v>
                </c:pt>
                <c:pt idx="2">
                  <c:v>ΠΑΣΟΚ - KINAΛ</c:v>
                </c:pt>
                <c:pt idx="3">
                  <c:v>ΚΚΕ</c:v>
                </c:pt>
                <c:pt idx="4">
                  <c:v>ΕΛΛΗΝΙΚΗ ΛΥΣΗ (Κυριάκος Βελόπουλος)</c:v>
                </c:pt>
                <c:pt idx="5">
                  <c:v>ΜΕΡΑ 25</c:v>
                </c:pt>
                <c:pt idx="6">
                  <c:v>ΕΘΝΙΚΟ ΚΟΜΜΑ - ΕΛΛΗΝΕΣ για την πατρίδα (Ηλίας Κασιδιάρης)</c:v>
                </c:pt>
                <c:pt idx="7">
                  <c:v>ΧΡΥΣΗ ΑΥΓΗ</c:v>
                </c:pt>
                <c:pt idx="8">
                  <c:v>ΑΛΛΟ ΚΟΜΜΑ</c:v>
                </c:pt>
                <c:pt idx="9">
                  <c:v>ΔΕΝ ΑΠΟΦΑΣΙΣΑ/ΔΑ</c:v>
                </c:pt>
                <c:pt idx="10">
                  <c:v>ΛΕΥΚΟ/ΑΚΥΡΟ/ΔΕΝ ΘΑ ΠΑΩ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27.4</c:v>
                </c:pt>
                <c:pt idx="1">
                  <c:v>24.5</c:v>
                </c:pt>
                <c:pt idx="2">
                  <c:v>9</c:v>
                </c:pt>
                <c:pt idx="3">
                  <c:v>5.0999999999999996</c:v>
                </c:pt>
                <c:pt idx="4">
                  <c:v>4.5</c:v>
                </c:pt>
                <c:pt idx="5">
                  <c:v>3.9</c:v>
                </c:pt>
                <c:pt idx="6">
                  <c:v>4</c:v>
                </c:pt>
                <c:pt idx="7">
                  <c:v>1</c:v>
                </c:pt>
                <c:pt idx="8">
                  <c:v>3.2</c:v>
                </c:pt>
                <c:pt idx="9">
                  <c:v>7.6</c:v>
                </c:pt>
                <c:pt idx="10">
                  <c:v>9.8000000000000007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14-E566-4EEF-9F05-3342D8F30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7"/>
        <c:gapDepth val="36"/>
        <c:shape val="box"/>
        <c:axId val="1740230064"/>
        <c:axId val="1740228400"/>
        <c:axId val="0"/>
      </c:bar3DChart>
      <c:catAx>
        <c:axId val="174023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8400"/>
        <c:crosses val="autoZero"/>
        <c:auto val="1"/>
        <c:lblAlgn val="ctr"/>
        <c:lblOffset val="100"/>
        <c:noMultiLvlLbl val="0"/>
      </c:catAx>
      <c:valAx>
        <c:axId val="174022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23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96915978542203E-2"/>
          <c:y val="2.7955474906312023E-2"/>
          <c:w val="0.95199698115389764"/>
          <c:h val="0.851961474395687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ΝΔ</c:v>
                </c:pt>
              </c:strCache>
            </c:strRef>
          </c:tx>
          <c:spPr>
            <a:ln w="889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ΝΟΕΜ. 2021</c:v>
                </c:pt>
                <c:pt idx="1">
                  <c:v>ΜΑΡΤΙΟΣ 2022</c:v>
                </c:pt>
                <c:pt idx="2">
                  <c:v>ΜΑΙΟΣ 2022</c:v>
                </c:pt>
                <c:pt idx="3">
                  <c:v>ΣΕΠΤ. 2022 (5/9)</c:v>
                </c:pt>
                <c:pt idx="4">
                  <c:v>ΣΕΠΤ. 2022 (19-21/9)</c:v>
                </c:pt>
                <c:pt idx="5">
                  <c:v>ΟΚΤ.2022 (10-12)</c:v>
                </c:pt>
                <c:pt idx="6">
                  <c:v>ΝΟΕΜ. 2022 (31/10-2/11)</c:v>
                </c:pt>
                <c:pt idx="7">
                  <c:v>ΙΑΝ. 2023 (23/1-24/1)</c:v>
                </c:pt>
                <c:pt idx="8">
                  <c:v>ΜΑΡΤΙΟΣ (6-13/3)</c:v>
                </c:pt>
                <c:pt idx="9">
                  <c:v>ΜΑΡΤΙΟΣ (24-28/3)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0"/>
                <c:pt idx="0">
                  <c:v>32.299999999999997</c:v>
                </c:pt>
                <c:pt idx="1">
                  <c:v>28.6</c:v>
                </c:pt>
                <c:pt idx="2">
                  <c:v>29.1</c:v>
                </c:pt>
                <c:pt idx="3">
                  <c:v>28.6</c:v>
                </c:pt>
                <c:pt idx="4">
                  <c:v>29.6</c:v>
                </c:pt>
                <c:pt idx="5">
                  <c:v>29.5</c:v>
                </c:pt>
                <c:pt idx="6">
                  <c:v>29.1</c:v>
                </c:pt>
                <c:pt idx="7">
                  <c:v>30.2</c:v>
                </c:pt>
                <c:pt idx="8">
                  <c:v>27.4</c:v>
                </c:pt>
                <c:pt idx="9">
                  <c:v>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E44-4D99-8C2C-589F397D9C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ΣΥΡΙΖΑ ΠΣ</c:v>
                </c:pt>
              </c:strCache>
            </c:strRef>
          </c:tx>
          <c:spPr>
            <a:ln w="88900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ΝΟΕΜ. 2021</c:v>
                </c:pt>
                <c:pt idx="1">
                  <c:v>ΜΑΡΤΙΟΣ 2022</c:v>
                </c:pt>
                <c:pt idx="2">
                  <c:v>ΜΑΙΟΣ 2022</c:v>
                </c:pt>
                <c:pt idx="3">
                  <c:v>ΣΕΠΤ. 2022 (5/9)</c:v>
                </c:pt>
                <c:pt idx="4">
                  <c:v>ΣΕΠΤ. 2022 (19-21/9)</c:v>
                </c:pt>
                <c:pt idx="5">
                  <c:v>ΟΚΤ.2022 (10-12)</c:v>
                </c:pt>
                <c:pt idx="6">
                  <c:v>ΝΟΕΜ. 2022 (31/10-2/11)</c:v>
                </c:pt>
                <c:pt idx="7">
                  <c:v>ΙΑΝ. 2023 (23/1-24/1)</c:v>
                </c:pt>
                <c:pt idx="8">
                  <c:v>ΜΑΡΤΙΟΣ (6-13/3)</c:v>
                </c:pt>
                <c:pt idx="9">
                  <c:v>ΜΑΡΤΙΟΣ (24-28/3)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0"/>
                <c:pt idx="0">
                  <c:v>22.5</c:v>
                </c:pt>
                <c:pt idx="1">
                  <c:v>21.2</c:v>
                </c:pt>
                <c:pt idx="2">
                  <c:v>21.7</c:v>
                </c:pt>
                <c:pt idx="3">
                  <c:v>22.2</c:v>
                </c:pt>
                <c:pt idx="4">
                  <c:v>22.6</c:v>
                </c:pt>
                <c:pt idx="5">
                  <c:v>22.7</c:v>
                </c:pt>
                <c:pt idx="6">
                  <c:v>23</c:v>
                </c:pt>
                <c:pt idx="7">
                  <c:v>24.3</c:v>
                </c:pt>
                <c:pt idx="8">
                  <c:v>24.5</c:v>
                </c:pt>
                <c:pt idx="9">
                  <c:v>24.7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E44-4D99-8C2C-589F397D9CAC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ΚΚΕ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0"/>
                <c:pt idx="0">
                  <c:v>ΝΟΕΜ. 2021</c:v>
                </c:pt>
                <c:pt idx="1">
                  <c:v>ΜΑΡΤΙΟΣ 2022</c:v>
                </c:pt>
                <c:pt idx="2">
                  <c:v>ΜΑΙΟΣ 2022</c:v>
                </c:pt>
                <c:pt idx="3">
                  <c:v>ΣΕΠΤ. 2022 (5/9)</c:v>
                </c:pt>
                <c:pt idx="4">
                  <c:v>ΣΕΠΤ. 2022 (19-21/9)</c:v>
                </c:pt>
                <c:pt idx="5">
                  <c:v>ΟΚΤ.2022 (10-12)</c:v>
                </c:pt>
                <c:pt idx="6">
                  <c:v>ΝΟΕΜ. 2022 (31/10-2/11)</c:v>
                </c:pt>
                <c:pt idx="7">
                  <c:v>ΙΑΝ. 2023 (23/1-24/1)</c:v>
                </c:pt>
                <c:pt idx="8">
                  <c:v>ΜΑΡΤΙΟΣ (6-13/3)</c:v>
                </c:pt>
                <c:pt idx="9">
                  <c:v>ΜΑΡΤΙΟΣ (24-28/3)</c:v>
                </c:pt>
              </c:strCache>
            </c:strRef>
          </c:cat>
          <c:val>
            <c:numRef>
              <c:f>Sheet1!$E$2:$E$12</c:f>
            </c:numRef>
          </c:val>
          <c:smooth val="1"/>
          <c:extLst>
            <c:ext xmlns:c16="http://schemas.microsoft.com/office/drawing/2014/chart" uri="{C3380CC4-5D6E-409C-BE32-E72D297353CC}">
              <c16:uniqueId val="{00000003-DE44-4D99-8C2C-589F397D9CAC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ΕΛ. ΛΥΣ.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0"/>
                <c:pt idx="0">
                  <c:v>ΝΟΕΜ. 2021</c:v>
                </c:pt>
                <c:pt idx="1">
                  <c:v>ΜΑΡΤΙΟΣ 2022</c:v>
                </c:pt>
                <c:pt idx="2">
                  <c:v>ΜΑΙΟΣ 2022</c:v>
                </c:pt>
                <c:pt idx="3">
                  <c:v>ΣΕΠΤ. 2022 (5/9)</c:v>
                </c:pt>
                <c:pt idx="4">
                  <c:v>ΣΕΠΤ. 2022 (19-21/9)</c:v>
                </c:pt>
                <c:pt idx="5">
                  <c:v>ΟΚΤ.2022 (10-12)</c:v>
                </c:pt>
                <c:pt idx="6">
                  <c:v>ΝΟΕΜ. 2022 (31/10-2/11)</c:v>
                </c:pt>
                <c:pt idx="7">
                  <c:v>ΙΑΝ. 2023 (23/1-24/1)</c:v>
                </c:pt>
                <c:pt idx="8">
                  <c:v>ΜΑΡΤΙΟΣ (6-13/3)</c:v>
                </c:pt>
                <c:pt idx="9">
                  <c:v>ΜΑΡΤΙΟΣ (24-28/3)</c:v>
                </c:pt>
              </c:strCache>
            </c:strRef>
          </c:cat>
          <c:val>
            <c:numRef>
              <c:f>Sheet1!$F$2:$F$12</c:f>
            </c:numRef>
          </c:val>
          <c:smooth val="1"/>
          <c:extLst>
            <c:ext xmlns:c16="http://schemas.microsoft.com/office/drawing/2014/chart" uri="{C3380CC4-5D6E-409C-BE32-E72D297353CC}">
              <c16:uniqueId val="{00000006-DE44-4D99-8C2C-589F397D9CAC}"/>
            </c:ext>
          </c:extLst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ΜΕΡΑ 25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0"/>
                <c:pt idx="0">
                  <c:v>ΝΟΕΜ. 2021</c:v>
                </c:pt>
                <c:pt idx="1">
                  <c:v>ΜΑΡΤΙΟΣ 2022</c:v>
                </c:pt>
                <c:pt idx="2">
                  <c:v>ΜΑΙΟΣ 2022</c:v>
                </c:pt>
                <c:pt idx="3">
                  <c:v>ΣΕΠΤ. 2022 (5/9)</c:v>
                </c:pt>
                <c:pt idx="4">
                  <c:v>ΣΕΠΤ. 2022 (19-21/9)</c:v>
                </c:pt>
                <c:pt idx="5">
                  <c:v>ΟΚΤ.2022 (10-12)</c:v>
                </c:pt>
                <c:pt idx="6">
                  <c:v>ΝΟΕΜ. 2022 (31/10-2/11)</c:v>
                </c:pt>
                <c:pt idx="7">
                  <c:v>ΙΑΝ. 2023 (23/1-24/1)</c:v>
                </c:pt>
                <c:pt idx="8">
                  <c:v>ΜΑΡΤΙΟΣ (6-13/3)</c:v>
                </c:pt>
                <c:pt idx="9">
                  <c:v>ΜΑΡΤΙΟΣ (24-28/3)</c:v>
                </c:pt>
              </c:strCache>
            </c:strRef>
          </c:cat>
          <c:val>
            <c:numRef>
              <c:f>Sheet1!$G$2:$G$12</c:f>
            </c:numRef>
          </c:val>
          <c:smooth val="1"/>
          <c:extLst>
            <c:ext xmlns:c16="http://schemas.microsoft.com/office/drawing/2014/chart" uri="{C3380CC4-5D6E-409C-BE32-E72D297353CC}">
              <c16:uniqueId val="{00000007-DE44-4D99-8C2C-589F397D9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188047"/>
        <c:axId val="502182223"/>
      </c:lineChart>
      <c:catAx>
        <c:axId val="502188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02182223"/>
        <c:crosses val="autoZero"/>
        <c:auto val="1"/>
        <c:lblAlgn val="ctr"/>
        <c:lblOffset val="100"/>
        <c:noMultiLvlLbl val="0"/>
      </c:catAx>
      <c:valAx>
        <c:axId val="502182223"/>
        <c:scaling>
          <c:orientation val="minMax"/>
          <c:max val="50"/>
          <c:min val="-10"/>
        </c:scaling>
        <c:delete val="1"/>
        <c:axPos val="l"/>
        <c:numFmt formatCode="General" sourceLinked="1"/>
        <c:majorTickMark val="out"/>
        <c:minorTickMark val="none"/>
        <c:tickLblPos val="nextTo"/>
        <c:crossAx val="50218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96915978542203E-2"/>
          <c:y val="2.7955474906312023E-2"/>
          <c:w val="0.95199698115389764"/>
          <c:h val="0.85196147439568748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ΠΑΣΟΚ ΚΙΝΑΛ</c:v>
                </c:pt>
              </c:strCache>
            </c:strRef>
          </c:tx>
          <c:spPr>
            <a:ln w="762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ΝΟΕΜ. 2021</c:v>
                </c:pt>
                <c:pt idx="1">
                  <c:v>ΜΑΡΤΙΟΣ 2022</c:v>
                </c:pt>
                <c:pt idx="2">
                  <c:v>ΜΑΙΟΣ 2022</c:v>
                </c:pt>
                <c:pt idx="3">
                  <c:v>ΣΕΠΤ. 2022 (5/9)</c:v>
                </c:pt>
                <c:pt idx="4">
                  <c:v>ΣΕΠΤ. 2022 (19-21/9)</c:v>
                </c:pt>
                <c:pt idx="5">
                  <c:v>ΟΚΤ.2022 (10-12)</c:v>
                </c:pt>
                <c:pt idx="6">
                  <c:v>ΝΟΕΜ. 2022 (31/10-2/11)</c:v>
                </c:pt>
                <c:pt idx="7">
                  <c:v>ΙΑΝ. 2023 (23/1-24/1)</c:v>
                </c:pt>
                <c:pt idx="8">
                  <c:v>ΜΑΡΤΙΟΣ (6-13/3)</c:v>
                </c:pt>
                <c:pt idx="9">
                  <c:v>ΜΑΡΤΙΟΣ (24-28/3)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0"/>
                <c:pt idx="0">
                  <c:v>9.3000000000000007</c:v>
                </c:pt>
                <c:pt idx="1">
                  <c:v>13.4</c:v>
                </c:pt>
                <c:pt idx="2">
                  <c:v>11.8</c:v>
                </c:pt>
                <c:pt idx="3">
                  <c:v>12.1</c:v>
                </c:pt>
                <c:pt idx="4">
                  <c:v>11.1</c:v>
                </c:pt>
                <c:pt idx="5">
                  <c:v>11.2</c:v>
                </c:pt>
                <c:pt idx="6">
                  <c:v>11.5</c:v>
                </c:pt>
                <c:pt idx="7">
                  <c:v>10.5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E86-47D3-8128-59077F112E5C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ΚΚΕ</c:v>
                </c:pt>
              </c:strCache>
            </c:strRef>
          </c:tx>
          <c:spPr>
            <a:ln w="889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ΝΟΕΜ. 2021</c:v>
                </c:pt>
                <c:pt idx="1">
                  <c:v>ΜΑΡΤΙΟΣ 2022</c:v>
                </c:pt>
                <c:pt idx="2">
                  <c:v>ΜΑΙΟΣ 2022</c:v>
                </c:pt>
                <c:pt idx="3">
                  <c:v>ΣΕΠΤ. 2022 (5/9)</c:v>
                </c:pt>
                <c:pt idx="4">
                  <c:v>ΣΕΠΤ. 2022 (19-21/9)</c:v>
                </c:pt>
                <c:pt idx="5">
                  <c:v>ΟΚΤ.2022 (10-12)</c:v>
                </c:pt>
                <c:pt idx="6">
                  <c:v>ΝΟΕΜ. 2022 (31/10-2/11)</c:v>
                </c:pt>
                <c:pt idx="7">
                  <c:v>ΙΑΝ. 2023 (23/1-24/1)</c:v>
                </c:pt>
                <c:pt idx="8">
                  <c:v>ΜΑΡΤΙΟΣ (6-13/3)</c:v>
                </c:pt>
                <c:pt idx="9">
                  <c:v>ΜΑΡΤΙΟΣ (24-28/3)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0"/>
                <c:pt idx="0">
                  <c:v>5.0999999999999996</c:v>
                </c:pt>
                <c:pt idx="1">
                  <c:v>4.5</c:v>
                </c:pt>
                <c:pt idx="2">
                  <c:v>4.8</c:v>
                </c:pt>
                <c:pt idx="3">
                  <c:v>5.0999999999999996</c:v>
                </c:pt>
                <c:pt idx="4">
                  <c:v>5</c:v>
                </c:pt>
                <c:pt idx="5">
                  <c:v>4.9000000000000004</c:v>
                </c:pt>
                <c:pt idx="6">
                  <c:v>5</c:v>
                </c:pt>
                <c:pt idx="7" formatCode="0.0">
                  <c:v>5</c:v>
                </c:pt>
                <c:pt idx="8" formatCode="0.0">
                  <c:v>5.0999999999999996</c:v>
                </c:pt>
                <c:pt idx="9" formatCode="0.0">
                  <c:v>5.0999999999999996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14B-4778-820C-999F50D3BE7A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ΕΛ. ΛΥΣ.</c:v>
                </c:pt>
              </c:strCache>
            </c:strRef>
          </c:tx>
          <c:spPr>
            <a:ln w="889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2.72037389660068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8E-4304-BA6B-C2FFAB1D1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ΝΟΕΜ. 2021</c:v>
                </c:pt>
                <c:pt idx="1">
                  <c:v>ΜΑΡΤΙΟΣ 2022</c:v>
                </c:pt>
                <c:pt idx="2">
                  <c:v>ΜΑΙΟΣ 2022</c:v>
                </c:pt>
                <c:pt idx="3">
                  <c:v>ΣΕΠΤ. 2022 (5/9)</c:v>
                </c:pt>
                <c:pt idx="4">
                  <c:v>ΣΕΠΤ. 2022 (19-21/9)</c:v>
                </c:pt>
                <c:pt idx="5">
                  <c:v>ΟΚΤ.2022 (10-12)</c:v>
                </c:pt>
                <c:pt idx="6">
                  <c:v>ΝΟΕΜ. 2022 (31/10-2/11)</c:v>
                </c:pt>
                <c:pt idx="7">
                  <c:v>ΙΑΝ. 2023 (23/1-24/1)</c:v>
                </c:pt>
                <c:pt idx="8">
                  <c:v>ΜΑΡΤΙΟΣ (6-13/3)</c:v>
                </c:pt>
                <c:pt idx="9">
                  <c:v>ΜΑΡΤΙΟΣ (24-28/3)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0"/>
                <c:pt idx="0">
                  <c:v>4.3</c:v>
                </c:pt>
                <c:pt idx="1">
                  <c:v>4.9000000000000004</c:v>
                </c:pt>
                <c:pt idx="2">
                  <c:v>4.5999999999999996</c:v>
                </c:pt>
                <c:pt idx="3">
                  <c:v>4.5</c:v>
                </c:pt>
                <c:pt idx="4">
                  <c:v>4.2</c:v>
                </c:pt>
                <c:pt idx="5">
                  <c:v>4.3</c:v>
                </c:pt>
                <c:pt idx="6">
                  <c:v>4.5</c:v>
                </c:pt>
                <c:pt idx="7">
                  <c:v>4.4000000000000004</c:v>
                </c:pt>
                <c:pt idx="8">
                  <c:v>4.5</c:v>
                </c:pt>
                <c:pt idx="9">
                  <c:v>4.5999999999999996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14B-4778-820C-999F50D3BE7A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ΜΕΡΑ 25</c:v>
                </c:pt>
              </c:strCache>
            </c:strRef>
          </c:tx>
          <c:spPr>
            <a:ln w="88900" cap="rnd">
              <a:solidFill>
                <a:srgbClr val="9900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900CC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ΝΟΕΜ. 2021</c:v>
                </c:pt>
                <c:pt idx="1">
                  <c:v>ΜΑΡΤΙΟΣ 2022</c:v>
                </c:pt>
                <c:pt idx="2">
                  <c:v>ΜΑΙΟΣ 2022</c:v>
                </c:pt>
                <c:pt idx="3">
                  <c:v>ΣΕΠΤ. 2022 (5/9)</c:v>
                </c:pt>
                <c:pt idx="4">
                  <c:v>ΣΕΠΤ. 2022 (19-21/9)</c:v>
                </c:pt>
                <c:pt idx="5">
                  <c:v>ΟΚΤ.2022 (10-12)</c:v>
                </c:pt>
                <c:pt idx="6">
                  <c:v>ΝΟΕΜ. 2022 (31/10-2/11)</c:v>
                </c:pt>
                <c:pt idx="7">
                  <c:v>ΙΑΝ. 2023 (23/1-24/1)</c:v>
                </c:pt>
                <c:pt idx="8">
                  <c:v>ΜΑΡΤΙΟΣ (6-13/3)</c:v>
                </c:pt>
                <c:pt idx="9">
                  <c:v>ΜΑΡΤΙΟΣ (24-28/3)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0"/>
                <c:pt idx="0">
                  <c:v>3.7</c:v>
                </c:pt>
                <c:pt idx="1">
                  <c:v>3.1</c:v>
                </c:pt>
                <c:pt idx="2">
                  <c:v>3</c:v>
                </c:pt>
                <c:pt idx="3">
                  <c:v>4.0999999999999996</c:v>
                </c:pt>
                <c:pt idx="4">
                  <c:v>3.5</c:v>
                </c:pt>
                <c:pt idx="5">
                  <c:v>3.1</c:v>
                </c:pt>
                <c:pt idx="6">
                  <c:v>3</c:v>
                </c:pt>
                <c:pt idx="7">
                  <c:v>2.9</c:v>
                </c:pt>
                <c:pt idx="8">
                  <c:v>3.9</c:v>
                </c:pt>
                <c:pt idx="9">
                  <c:v>3.8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14B-4778-820C-999F50D3B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188047"/>
        <c:axId val="502182223"/>
      </c:lineChart>
      <c:catAx>
        <c:axId val="502188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02182223"/>
        <c:crosses val="autoZero"/>
        <c:auto val="1"/>
        <c:lblAlgn val="ctr"/>
        <c:lblOffset val="100"/>
        <c:noMultiLvlLbl val="0"/>
      </c:catAx>
      <c:valAx>
        <c:axId val="502182223"/>
        <c:scaling>
          <c:orientation val="minMax"/>
          <c:max val="20"/>
          <c:min val="-10"/>
        </c:scaling>
        <c:delete val="1"/>
        <c:axPos val="l"/>
        <c:numFmt formatCode="General" sourceLinked="1"/>
        <c:majorTickMark val="out"/>
        <c:minorTickMark val="none"/>
        <c:tickLblPos val="nextTo"/>
        <c:crossAx val="50218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36-41A4-A927-C0802063B4E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736-41A4-A927-C0802063B4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736-41A4-A927-C0802063B4E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36-41A4-A927-C0802063B4E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36-41A4-A927-C0802063B4E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736-41A4-A927-C0802063B4E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736-41A4-A927-C0802063B4E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736-41A4-A927-C0802063B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ΣΥΡΙΖΑ</c:v>
                </c:pt>
                <c:pt idx="1">
                  <c:v>ΠΑΣΟΚ-ΚΙΝΑΛ</c:v>
                </c:pt>
                <c:pt idx="2">
                  <c:v>ΑΛΛΑ ΚΟΜΜΑΤΑ</c:v>
                </c:pt>
                <c:pt idx="3">
                  <c:v>ΑΔΙΕΥΚΡΙΝΙΣΤΗ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2.7</c:v>
                </c:pt>
                <c:pt idx="1">
                  <c:v>3</c:v>
                </c:pt>
                <c:pt idx="2">
                  <c:v>11.3</c:v>
                </c:pt>
                <c:pt idx="3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6-41A4-A927-C0802063B4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97-4100-A135-E73E1B28707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97-4100-A135-E73E1B2870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97-4100-A135-E73E1B28707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97-4100-A135-E73E1B28707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97-4100-A135-E73E1B28707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B97-4100-A135-E73E1B28707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B97-4100-A135-E73E1B28707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B97-4100-A135-E73E1B287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ΝΔ</c:v>
                </c:pt>
                <c:pt idx="1">
                  <c:v>ΠΑΣΟΚ-ΚΙΝΑΛ</c:v>
                </c:pt>
                <c:pt idx="2">
                  <c:v>ΑΛΛΑ ΚΟΜΜΑΤΑ</c:v>
                </c:pt>
                <c:pt idx="3">
                  <c:v>ΑΔΙΕΥΚΡΙΝΙΣΤΗ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5.9</c:v>
                </c:pt>
                <c:pt idx="2">
                  <c:v>10.7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97-4100-A135-E73E1B2870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3657" cy="498142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281" y="0"/>
            <a:ext cx="2943657" cy="498142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27750694-4813-4162-8BB8-FFF3EBF88AB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3259"/>
            <a:ext cx="2943657" cy="498141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281" y="9433259"/>
            <a:ext cx="2943657" cy="498141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43A0764C-69E4-4BFD-9A72-1C23F8B7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0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2-11T05:26:51.2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1,'0'0'1,"0"0"1,0 0-2,0 0 1,0 0-1,0 0 0,0 0-1,0 0 1,0 0 0,0 0 0,0 0 0,0 0 1,0 0-1,0 0 0,0 0 0,0 0 0,0 0 0,0 0 0,0 0 1,0 0-1,0 0 1,0 0-1,0 0 1,0 0-1,0 0 0,0 0 0,0 0-1,0 0 0,0 0 0,0 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2-11T05:26:51.2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1,'0'0'1,"0"0"1,0 0-2,0 0 1,0 0-1,0 0 0,0 0-1,0 0 1,0 0 0,0 0 0,0 0 0,0 0 1,0 0-1,0 0 0,0 0 0,0 0 0,0 0 0,0 0 0,0 0 1,0 0-1,0 0 1,0 0-1,0 0 1,0 0-1,0 0 0,0 0 0,0 0-1,0 0 0,0 0 0,0 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8294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8294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435749CE-8A84-4F53-BAC5-392ABDCC33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5564" tIns="47782" rIns="95564" bIns="477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3" cy="498293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3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BAEC85C7-3F69-4DC1-8D26-245EB87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9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85C7-3F69-4DC1-8D26-245EB8706D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25211" y="10450380"/>
            <a:ext cx="3003181" cy="55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47721">
              <a:defRPr/>
            </a:pPr>
            <a:fld id="{886A1CF4-C9A3-4315-99EB-1B806A44FAB3}" type="slidenum">
              <a:rPr lang="el-GR" altLang="en-US" sz="1300">
                <a:solidFill>
                  <a:prstClr val="black"/>
                </a:solidFill>
                <a:latin typeface="Tahoma" panose="020B0604030504040204" pitchFamily="34" charset="0"/>
              </a:rPr>
              <a:pPr algn="r" defTabSz="947721">
                <a:defRPr/>
              </a:pPr>
              <a:t>12</a:t>
            </a:fld>
            <a:endParaRPr lang="el-GR" altLang="en-US" sz="13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582" y="5227753"/>
            <a:ext cx="5082783" cy="4951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7128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23DB7-44D8-4B05-8EFB-013FDA40D51B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D187A-1E30-4D8B-8692-D102E7CBEA34}" type="slidenum">
              <a:rPr kumimoji="0" lang="el-GR" altLang="el-G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altLang="el-G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6" name="Rectangle 7"/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5242A-54A8-4984-8DF9-B0B62FD9BCF5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9238" y="825500"/>
            <a:ext cx="7215188" cy="4059238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12" y="5134635"/>
            <a:ext cx="4903834" cy="4885329"/>
          </a:xfrm>
          <a:noFill/>
        </p:spPr>
        <p:txBody>
          <a:bodyPr lIns="91358" tIns="45679" rIns="91358" bIns="45679"/>
          <a:lstStyle/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990390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2685407" y="15275134"/>
            <a:ext cx="2054606" cy="8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47721">
              <a:defRPr/>
            </a:pPr>
            <a:fld id="{886A1CF4-C9A3-4315-99EB-1B806A44FAB3}" type="slidenum">
              <a:rPr lang="el-GR" altLang="en-US" sz="1300">
                <a:solidFill>
                  <a:prstClr val="black"/>
                </a:solidFill>
                <a:latin typeface="Tahoma" panose="020B0604030504040204" pitchFamily="34" charset="0"/>
              </a:rPr>
              <a:pPr algn="r" defTabSz="947721">
                <a:defRPr/>
              </a:pPr>
              <a:t>14</a:t>
            </a:fld>
            <a:endParaRPr lang="el-GR" altLang="en-US" sz="13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62" y="7641311"/>
            <a:ext cx="3477351" cy="7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706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2685407" y="15275134"/>
            <a:ext cx="2054606" cy="8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47721">
              <a:defRPr/>
            </a:pPr>
            <a:fld id="{886A1CF4-C9A3-4315-99EB-1B806A44FAB3}" type="slidenum">
              <a:rPr lang="el-GR" altLang="en-US" sz="1300">
                <a:solidFill>
                  <a:prstClr val="black"/>
                </a:solidFill>
                <a:latin typeface="Tahoma" panose="020B0604030504040204" pitchFamily="34" charset="0"/>
              </a:rPr>
              <a:pPr algn="r" defTabSz="947721">
                <a:defRPr/>
              </a:pPr>
              <a:t>15</a:t>
            </a:fld>
            <a:endParaRPr lang="el-GR" altLang="en-US" sz="13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62" y="7641311"/>
            <a:ext cx="3477351" cy="7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3592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2685407" y="15275134"/>
            <a:ext cx="2054606" cy="8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47721">
              <a:defRPr/>
            </a:pPr>
            <a:fld id="{886A1CF4-C9A3-4315-99EB-1B806A44FAB3}" type="slidenum">
              <a:rPr lang="el-GR" altLang="en-US" sz="1300">
                <a:solidFill>
                  <a:prstClr val="black"/>
                </a:solidFill>
                <a:latin typeface="Tahoma" panose="020B0604030504040204" pitchFamily="34" charset="0"/>
              </a:rPr>
              <a:pPr algn="r" defTabSz="947721">
                <a:defRPr/>
              </a:pPr>
              <a:t>16</a:t>
            </a:fld>
            <a:endParaRPr lang="el-GR" altLang="en-US" sz="13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62" y="7641311"/>
            <a:ext cx="3477351" cy="7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6284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2685407" y="15275134"/>
            <a:ext cx="2054606" cy="8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47721">
              <a:defRPr/>
            </a:pPr>
            <a:fld id="{886A1CF4-C9A3-4315-99EB-1B806A44FAB3}" type="slidenum">
              <a:rPr lang="el-GR" altLang="en-US" sz="1300">
                <a:solidFill>
                  <a:prstClr val="black"/>
                </a:solidFill>
                <a:latin typeface="Tahoma" panose="020B0604030504040204" pitchFamily="34" charset="0"/>
              </a:rPr>
              <a:pPr algn="r" defTabSz="947721">
                <a:defRPr/>
              </a:pPr>
              <a:t>17</a:t>
            </a:fld>
            <a:endParaRPr lang="el-GR" altLang="en-US" sz="13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62" y="7641311"/>
            <a:ext cx="3477351" cy="7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659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05250" y="9528178"/>
            <a:ext cx="2989264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9" tIns="46255" rIns="92509" bIns="46255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EBB9F9E-71FD-4543-A1C3-FD385F84F99A}" type="slidenum">
              <a:rPr lang="el-GR" altLang="en-US" sz="13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 altLang="en-US" sz="1300">
              <a:solidFill>
                <a:srgbClr val="000000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773489" y="8513766"/>
            <a:ext cx="2886074" cy="4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97" tIns="42697" rIns="85397" bIns="42697" anchor="b"/>
          <a:lstStyle>
            <a:lvl1pPr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5688" indent="-211138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11138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26014EA-F6E3-4862-9354-A96B951652D5}" type="slidenum">
              <a:rPr lang="el-GR" altLang="en-US" sz="12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 altLang="en-US" sz="1200">
              <a:solidFill>
                <a:srgbClr val="000000"/>
              </a:solidFill>
            </a:endParaRPr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3773489" y="8513766"/>
            <a:ext cx="2886074" cy="4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58" tIns="42678" rIns="85358" bIns="42678" anchor="b"/>
          <a:lstStyle>
            <a:lvl1pPr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5688" indent="-211138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11138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8E1EC04-AB96-483F-9C8D-346F8E1033B0}" type="slidenum">
              <a:rPr lang="el-GR" altLang="el-GR" sz="11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 altLang="el-GR" sz="1100">
              <a:solidFill>
                <a:srgbClr val="000000"/>
              </a:solidFill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" y="684213"/>
            <a:ext cx="5995988" cy="3373437"/>
          </a:xfrm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264025"/>
            <a:ext cx="4856162" cy="4059238"/>
          </a:xfrm>
          <a:noFill/>
        </p:spPr>
        <p:txBody>
          <a:bodyPr lIns="85358" tIns="42678" rIns="85358" bIns="42678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68213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05250" y="9528178"/>
            <a:ext cx="2989264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9" tIns="46255" rIns="92509" bIns="46255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EBB9F9E-71FD-4543-A1C3-FD385F84F99A}" type="slidenum">
              <a:rPr lang="el-GR" altLang="en-US" sz="1300"/>
              <a:pPr algn="r" eaLnBrk="1" hangingPunct="1"/>
              <a:t>20</a:t>
            </a:fld>
            <a:endParaRPr lang="el-GR" altLang="en-US" sz="130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773489" y="8513766"/>
            <a:ext cx="2886074" cy="4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97" tIns="42697" rIns="85397" bIns="42697" anchor="b"/>
          <a:lstStyle>
            <a:lvl1pPr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5688" indent="-211138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11138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26014EA-F6E3-4862-9354-A96B951652D5}" type="slidenum">
              <a:rPr lang="el-GR" altLang="en-US" sz="1200"/>
              <a:pPr algn="r"/>
              <a:t>20</a:t>
            </a:fld>
            <a:endParaRPr lang="el-GR" altLang="en-US" sz="1200"/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3773489" y="8513766"/>
            <a:ext cx="2886074" cy="4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58" tIns="42678" rIns="85358" bIns="42678" anchor="b"/>
          <a:lstStyle>
            <a:lvl1pPr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5688" indent="-211138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11138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8E1EC04-AB96-483F-9C8D-346F8E1033B0}" type="slidenum">
              <a:rPr lang="el-GR" altLang="el-GR" sz="1100"/>
              <a:pPr algn="r"/>
              <a:t>20</a:t>
            </a:fld>
            <a:endParaRPr lang="el-GR" altLang="el-GR" sz="110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" y="684213"/>
            <a:ext cx="5995988" cy="3373437"/>
          </a:xfrm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264025"/>
            <a:ext cx="4856162" cy="4059238"/>
          </a:xfrm>
          <a:noFill/>
        </p:spPr>
        <p:txBody>
          <a:bodyPr lIns="85358" tIns="42678" rIns="85358" bIns="42678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49372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05250" y="9528178"/>
            <a:ext cx="2989264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9" tIns="46255" rIns="92509" bIns="46255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EBB9F9E-71FD-4543-A1C3-FD385F84F99A}" type="slidenum">
              <a:rPr lang="el-GR" altLang="en-US" sz="13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 altLang="en-US" sz="1300">
              <a:solidFill>
                <a:srgbClr val="000000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773489" y="8513766"/>
            <a:ext cx="2886074" cy="4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97" tIns="42697" rIns="85397" bIns="42697" anchor="b"/>
          <a:lstStyle>
            <a:lvl1pPr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5688" indent="-211138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11138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26014EA-F6E3-4862-9354-A96B951652D5}" type="slidenum">
              <a:rPr lang="el-GR" altLang="en-US" sz="12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 altLang="en-US" sz="1200">
              <a:solidFill>
                <a:srgbClr val="000000"/>
              </a:solidFill>
            </a:endParaRPr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3773489" y="8513766"/>
            <a:ext cx="2886074" cy="4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58" tIns="42678" rIns="85358" bIns="42678" anchor="b"/>
          <a:lstStyle>
            <a:lvl1pPr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5688" indent="-211138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11138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8E1EC04-AB96-483F-9C8D-346F8E1033B0}" type="slidenum">
              <a:rPr lang="el-GR" altLang="el-GR" sz="110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 altLang="el-GR" sz="1100">
              <a:solidFill>
                <a:srgbClr val="000000"/>
              </a:solidFill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" y="684213"/>
            <a:ext cx="5995988" cy="3373437"/>
          </a:xfrm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264025"/>
            <a:ext cx="4856162" cy="4059238"/>
          </a:xfrm>
          <a:noFill/>
        </p:spPr>
        <p:txBody>
          <a:bodyPr lIns="85358" tIns="42678" rIns="85358" bIns="42678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04702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05250" y="9528178"/>
            <a:ext cx="2989264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9" tIns="46255" rIns="92509" bIns="46255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EBB9F9E-71FD-4543-A1C3-FD385F84F99A}" type="slidenum">
              <a:rPr lang="el-GR" altLang="en-US" sz="1300"/>
              <a:pPr algn="r" eaLnBrk="1" hangingPunct="1"/>
              <a:t>23</a:t>
            </a:fld>
            <a:endParaRPr lang="el-GR" altLang="en-US" sz="130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773489" y="8513766"/>
            <a:ext cx="2886074" cy="4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97" tIns="42697" rIns="85397" bIns="42697" anchor="b"/>
          <a:lstStyle>
            <a:lvl1pPr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5688" indent="-211138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11138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1113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26014EA-F6E3-4862-9354-A96B951652D5}" type="slidenum">
              <a:rPr lang="el-GR" altLang="en-US" sz="1200"/>
              <a:pPr algn="r"/>
              <a:t>23</a:t>
            </a:fld>
            <a:endParaRPr lang="el-GR" altLang="en-US" sz="1200"/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3773489" y="8513766"/>
            <a:ext cx="2886074" cy="4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58" tIns="42678" rIns="85358" bIns="42678" anchor="b"/>
          <a:lstStyle>
            <a:lvl1pPr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5688" indent="-211138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11138" defTabSz="8366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11138" defTabSz="836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8E1EC04-AB96-483F-9C8D-346F8E1033B0}" type="slidenum">
              <a:rPr lang="el-GR" altLang="el-GR" sz="1100"/>
              <a:pPr algn="r"/>
              <a:t>23</a:t>
            </a:fld>
            <a:endParaRPr lang="el-GR" altLang="el-GR" sz="110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" y="684213"/>
            <a:ext cx="5995988" cy="3373437"/>
          </a:xfrm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264025"/>
            <a:ext cx="4856162" cy="4059238"/>
          </a:xfrm>
          <a:noFill/>
        </p:spPr>
        <p:txBody>
          <a:bodyPr lIns="85358" tIns="42678" rIns="85358" bIns="42678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3624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961895" y="9621832"/>
            <a:ext cx="3031248" cy="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68" tIns="46785" rIns="93568" bIns="46785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76FC71-8B4C-4234-9954-7DDD85810200}" type="slidenum">
              <a:rPr lang="el-GR" altLang="el-GR"/>
              <a:pPr algn="r" eaLnBrk="1" hangingPunct="1">
                <a:spcBef>
                  <a:spcPct val="0"/>
                </a:spcBef>
              </a:pPr>
              <a:t>2</a:t>
            </a:fld>
            <a:endParaRPr lang="el-GR" altLang="el-G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1241425"/>
            <a:ext cx="5956300" cy="335121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68" tIns="46785" rIns="93568" bIns="46785"/>
          <a:lstStyle/>
          <a:p>
            <a:pPr eaLnBrk="1" hangingPunct="1"/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90554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747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D4148-E684-4258-A95E-D70225DD9D04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747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133054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747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D4148-E684-4258-A95E-D70225DD9D04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747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283327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75078" y="8515355"/>
            <a:ext cx="2886074" cy="4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97" tIns="42696" rIns="85397" bIns="42696" anchor="b"/>
          <a:lstStyle>
            <a:lvl1pPr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65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77B4C5-EA7F-4648-997D-EF15EBC09809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652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73100"/>
            <a:ext cx="5975350" cy="33623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2" y="4259265"/>
            <a:ext cx="4884738" cy="4032250"/>
          </a:xfrm>
          <a:noFill/>
        </p:spPr>
        <p:txBody>
          <a:bodyPr lIns="92509" tIns="42696" rIns="92509" bIns="42696"/>
          <a:lstStyle/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507714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75078" y="8515355"/>
            <a:ext cx="2886074" cy="4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97" tIns="42696" rIns="85397" bIns="42696" anchor="b"/>
          <a:lstStyle>
            <a:lvl1pPr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471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652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77B4C5-EA7F-4648-997D-EF15EBC09809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652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73100"/>
            <a:ext cx="5975350" cy="33623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2" y="4259265"/>
            <a:ext cx="4884738" cy="4032250"/>
          </a:xfrm>
          <a:noFill/>
        </p:spPr>
        <p:txBody>
          <a:bodyPr lIns="92509" tIns="42696" rIns="92509" bIns="42696"/>
          <a:lstStyle/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60807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961608" y="9628020"/>
            <a:ext cx="3029832" cy="50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8" tIns="46750" rIns="93498" bIns="46750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06446">
              <a:spcBef>
                <a:spcPct val="0"/>
              </a:spcBef>
              <a:defRPr/>
            </a:pPr>
            <a:fld id="{5D94986C-1FDC-49F2-9B83-8DCF82438F2B}" type="slidenum">
              <a:rPr lang="en-GB" altLang="el-GR">
                <a:solidFill>
                  <a:prstClr val="black"/>
                </a:solidFill>
              </a:rPr>
              <a:pPr algn="r" defTabSz="906446">
                <a:spcBef>
                  <a:spcPct val="0"/>
                </a:spcBef>
                <a:defRPr/>
              </a:pPr>
              <a:t>29</a:t>
            </a:fld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960044" y="9626447"/>
            <a:ext cx="3029832" cy="5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7" rIns="93553" bIns="46777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06446">
              <a:spcBef>
                <a:spcPct val="0"/>
              </a:spcBef>
              <a:defRPr/>
            </a:pPr>
            <a:fld id="{DDA36C51-BDCF-4CA5-B85B-D7B27B754B8B}" type="slidenum">
              <a:rPr lang="el-GR" altLang="el-GR">
                <a:solidFill>
                  <a:prstClr val="black"/>
                </a:solidFill>
              </a:rPr>
              <a:pPr algn="r" defTabSz="906446">
                <a:spcBef>
                  <a:spcPct val="0"/>
                </a:spcBef>
                <a:defRPr/>
              </a:pPr>
              <a:t>29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76288"/>
            <a:ext cx="6770688" cy="3810000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156" y="4821873"/>
            <a:ext cx="5096622" cy="458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7" rIns="93553" bIns="46777"/>
          <a:lstStyle/>
          <a:p>
            <a:pPr eaLnBrk="1" hangingPunct="1"/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05014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961608" y="9628020"/>
            <a:ext cx="3029832" cy="50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8" tIns="46750" rIns="93498" bIns="46750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06446">
              <a:spcBef>
                <a:spcPct val="0"/>
              </a:spcBef>
              <a:defRPr/>
            </a:pPr>
            <a:fld id="{5D94986C-1FDC-49F2-9B83-8DCF82438F2B}" type="slidenum">
              <a:rPr lang="en-GB" altLang="el-GR">
                <a:solidFill>
                  <a:prstClr val="black"/>
                </a:solidFill>
              </a:rPr>
              <a:pPr algn="r" defTabSz="906446">
                <a:spcBef>
                  <a:spcPct val="0"/>
                </a:spcBef>
                <a:defRPr/>
              </a:pPr>
              <a:t>30</a:t>
            </a:fld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960044" y="9626447"/>
            <a:ext cx="3029832" cy="5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7" rIns="93553" bIns="46777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06446">
              <a:spcBef>
                <a:spcPct val="0"/>
              </a:spcBef>
              <a:defRPr/>
            </a:pPr>
            <a:fld id="{DDA36C51-BDCF-4CA5-B85B-D7B27B754B8B}" type="slidenum">
              <a:rPr lang="el-GR" altLang="el-GR">
                <a:solidFill>
                  <a:prstClr val="black"/>
                </a:solidFill>
              </a:rPr>
              <a:pPr algn="r" defTabSz="906446">
                <a:spcBef>
                  <a:spcPct val="0"/>
                </a:spcBef>
                <a:defRPr/>
              </a:pPr>
              <a:t>30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76288"/>
            <a:ext cx="6770688" cy="3810000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156" y="4821873"/>
            <a:ext cx="5096622" cy="458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7" rIns="93553" bIns="46777"/>
          <a:lstStyle/>
          <a:p>
            <a:pPr eaLnBrk="1" hangingPunct="1"/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57515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39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742419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40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38817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41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80305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43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71622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06B5-57B8-4E5C-B6C5-986CA0C8830F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5846"/>
            <a:ext cx="4983259" cy="4472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22415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45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721264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746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D4148-E684-4258-A95E-D70225DD9D04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7469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77080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52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65370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53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263601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54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52890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1938" y="817563"/>
            <a:ext cx="7150101" cy="40227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004" y="5087445"/>
            <a:ext cx="4838298" cy="48404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7863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08665" y="9541094"/>
            <a:ext cx="2989341" cy="50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85" tIns="46292" rIns="92585" bIns="46292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1E8E93ED-CCD9-4E33-BAE6-88BFD28FB96A}" type="slidenum">
              <a:rPr lang="en-GB" altLang="el-GR" sz="1300"/>
              <a:pPr algn="r" eaLnBrk="1" hangingPunct="1"/>
              <a:t>57</a:t>
            </a:fld>
            <a:endParaRPr lang="en-GB" altLang="el-GR" sz="13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54063"/>
            <a:ext cx="6691312" cy="37655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325" y="4771324"/>
            <a:ext cx="5059360" cy="4517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292" bIns="462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818564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59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062379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65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98247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66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8559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06B5-57B8-4E5C-B6C5-986CA0C8830F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5846"/>
            <a:ext cx="4983259" cy="4472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63353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67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709995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940679" y="8763171"/>
            <a:ext cx="3013461" cy="46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01" tIns="44199" rIns="88401" bIns="44199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69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2150"/>
            <a:ext cx="6151563" cy="34607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219" y="4383187"/>
            <a:ext cx="5099703" cy="4149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5" tIns="44199" rIns="95765" bIns="44199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39126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940679" y="8763171"/>
            <a:ext cx="3013461" cy="46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01" tIns="44199" rIns="88401" bIns="44199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70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2150"/>
            <a:ext cx="6151563" cy="34607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219" y="4383187"/>
            <a:ext cx="5099703" cy="4149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5" tIns="44199" rIns="95765" bIns="44199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2597333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940679" y="8763171"/>
            <a:ext cx="3013461" cy="46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01" tIns="44199" rIns="88401" bIns="44199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72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2150"/>
            <a:ext cx="6151563" cy="34607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219" y="4383187"/>
            <a:ext cx="5099703" cy="4149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5" tIns="44199" rIns="95765" bIns="44199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2746713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940679" y="8763171"/>
            <a:ext cx="3013461" cy="46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01" tIns="44199" rIns="88401" bIns="44199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73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2150"/>
            <a:ext cx="6151563" cy="34607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219" y="4383187"/>
            <a:ext cx="5099703" cy="4149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5" tIns="44199" rIns="95765" bIns="44199"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1126335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63459" y="9624975"/>
            <a:ext cx="3031248" cy="5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96" tIns="46797" rIns="93596" bIns="46797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1E8E93ED-CCD9-4E33-BAE6-88BFD28FB96A}" type="slidenum">
              <a:rPr lang="en-GB" altLang="el-GR" sz="1300"/>
              <a:pPr algn="r" eaLnBrk="1" hangingPunct="1"/>
              <a:t>75</a:t>
            </a:fld>
            <a:endParaRPr lang="en-GB" altLang="el-GR" sz="13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" y="760413"/>
            <a:ext cx="6753225" cy="37988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13" y="4813272"/>
            <a:ext cx="5130286" cy="4557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797" bIns="46797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47912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C85C7-3F69-4DC1-8D26-245EB8706D5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9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506B5-57B8-4E5C-B6C5-986CA0C8830F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5846"/>
            <a:ext cx="4983259" cy="4472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0319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25211" y="10450380"/>
            <a:ext cx="3003181" cy="55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47721">
              <a:defRPr/>
            </a:pPr>
            <a:fld id="{886A1CF4-C9A3-4315-99EB-1B806A44FAB3}" type="slidenum">
              <a:rPr lang="el-GR" altLang="en-US" sz="1300">
                <a:solidFill>
                  <a:prstClr val="black"/>
                </a:solidFill>
                <a:latin typeface="Tahoma" panose="020B0604030504040204" pitchFamily="34" charset="0"/>
              </a:rPr>
              <a:pPr algn="r" defTabSz="947721">
                <a:defRPr/>
              </a:pPr>
              <a:t>8</a:t>
            </a:fld>
            <a:endParaRPr lang="el-GR" altLang="en-US" sz="13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582" y="5227753"/>
            <a:ext cx="5082783" cy="4951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32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6" tIns="43722" rIns="87446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0BD4148-E684-4258-A95E-D70225DD9D04}" type="slidenum">
              <a:rPr lang="en-GB" altLang="el-GR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9</a:t>
            </a:fld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3058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1" tIns="43722" rIns="94731" bIns="43722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7340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25211" y="10450380"/>
            <a:ext cx="3003181" cy="55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47721">
              <a:defRPr/>
            </a:pPr>
            <a:fld id="{886A1CF4-C9A3-4315-99EB-1B806A44FAB3}" type="slidenum">
              <a:rPr lang="el-GR" altLang="en-US" sz="1300">
                <a:solidFill>
                  <a:prstClr val="black"/>
                </a:solidFill>
                <a:latin typeface="Tahoma" panose="020B0604030504040204" pitchFamily="34" charset="0"/>
              </a:rPr>
              <a:pPr algn="r" defTabSz="947721">
                <a:defRPr/>
              </a:pPr>
              <a:t>10</a:t>
            </a:fld>
            <a:endParaRPr lang="el-GR" altLang="en-US" sz="13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582" y="5227753"/>
            <a:ext cx="5082783" cy="4951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237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25211" y="10450380"/>
            <a:ext cx="3003181" cy="55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47721">
              <a:defRPr/>
            </a:pPr>
            <a:fld id="{886A1CF4-C9A3-4315-99EB-1B806A44FAB3}" type="slidenum">
              <a:rPr lang="el-GR" altLang="en-US" sz="1300">
                <a:solidFill>
                  <a:prstClr val="black"/>
                </a:solidFill>
                <a:latin typeface="Tahoma" panose="020B0604030504040204" pitchFamily="34" charset="0"/>
              </a:rPr>
              <a:pPr algn="r" defTabSz="947721">
                <a:defRPr/>
              </a:pPr>
              <a:t>11</a:t>
            </a:fld>
            <a:endParaRPr lang="el-GR" altLang="en-US" sz="13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582" y="5227753"/>
            <a:ext cx="5082783" cy="4951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682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AED8-8188-4AC3-9AD2-F917CF5656F0}" type="datetime1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E04F-676E-48CC-9953-1E868F68BD63}" type="datetime1">
              <a:rPr lang="en-US" smtClean="0"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7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77342" y="6307720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07AFB0D-D229-46BE-A277-42A9AAD2709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06904570"/>
              </p:ext>
            </p:extLst>
          </p:nvPr>
        </p:nvGraphicFramePr>
        <p:xfrm>
          <a:off x="2" y="6307720"/>
          <a:ext cx="641993" cy="55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6307720"/>
                        <a:ext cx="641993" cy="55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243841" y="678065"/>
            <a:ext cx="118477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24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 sz="1000" i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205241" y="6216364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07AFB0D-D229-46BE-A277-42A9AAD27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 userDrawn="1"/>
        </p:nvGraphicFramePr>
        <p:xfrm>
          <a:off x="2" y="6307720"/>
          <a:ext cx="641993" cy="55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6307720"/>
                        <a:ext cx="641993" cy="550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 userDrawn="1"/>
        </p:nvCxnSpPr>
        <p:spPr>
          <a:xfrm>
            <a:off x="243841" y="678065"/>
            <a:ext cx="118477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6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6F4B-72A9-45B0-A562-F671FBFB3E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45951" y="639519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07AFB0D-D229-46BE-A277-42A9AAD27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7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418929" y="6403809"/>
            <a:ext cx="2540000" cy="457200"/>
          </a:xfrm>
        </p:spPr>
        <p:txBody>
          <a:bodyPr/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E689E396-4E8E-4BC1-9FFE-DBADFC5D39AF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43841" y="678065"/>
            <a:ext cx="118477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3730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" y="6200777"/>
            <a:ext cx="719814" cy="6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32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59633" y="6400297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07AFB0D-D229-46BE-A277-42A9AAD27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 userDrawn="1"/>
        </p:nvGraphicFramePr>
        <p:xfrm>
          <a:off x="2" y="6307720"/>
          <a:ext cx="641993" cy="55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6307720"/>
                        <a:ext cx="641993" cy="550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243841" y="678065"/>
            <a:ext cx="118477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1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60036365"/>
              </p:ext>
            </p:extLst>
          </p:nvPr>
        </p:nvGraphicFramePr>
        <p:xfrm>
          <a:off x="0" y="6267524"/>
          <a:ext cx="650446" cy="5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7524"/>
                        <a:ext cx="650446" cy="55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 userDrawn="1"/>
        </p:nvCxnSpPr>
        <p:spPr>
          <a:xfrm>
            <a:off x="243841" y="678065"/>
            <a:ext cx="118477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59633" y="6400800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07AFB0D-D229-46BE-A277-42A9AAD270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8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6CD0-CD50-4CCF-A1E6-EABFF8BE75CA}" type="datetime1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AFB0D-D229-46BE-A277-42A9AAD2709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3841" y="678065"/>
            <a:ext cx="118477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1"/>
          <a:srcRect l="2631" t="12210" r="82607" b="82453"/>
          <a:stretch/>
        </p:blipFill>
        <p:spPr>
          <a:xfrm>
            <a:off x="10963625" y="-1298"/>
            <a:ext cx="1127971" cy="3740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937746" y="365125"/>
            <a:ext cx="1254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1600" b="1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l-GR" altLang="el-GR" sz="1600" b="1" baseline="30000" dirty="0" smtClean="0">
                <a:solidFill>
                  <a:schemeClr val="bg1">
                    <a:lumMod val="50000"/>
                  </a:schemeClr>
                </a:solidFill>
              </a:rPr>
              <a:t>η</a:t>
            </a:r>
            <a:r>
              <a:rPr lang="el-GR" altLang="el-GR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1600" b="1" dirty="0">
                <a:solidFill>
                  <a:schemeClr val="bg1">
                    <a:lumMod val="50000"/>
                  </a:schemeClr>
                </a:solidFill>
              </a:rPr>
              <a:t>Μέτρηση </a:t>
            </a:r>
            <a:endParaRPr lang="el-G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 userDrawn="1"/>
        </p:nvGraphicFramePr>
        <p:xfrm>
          <a:off x="2" y="6307720"/>
          <a:ext cx="641993" cy="55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icture" r:id="rId12" imgW="1249680" imgH="1249680" progId="Word.Picture.8">
                  <p:embed/>
                </p:oleObj>
              </mc:Choice>
              <mc:Fallback>
                <p:oleObj name="Picture" r:id="rId12" imgW="1249680" imgH="1249680" progId="Word.Picture.8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6307720"/>
                        <a:ext cx="641993" cy="550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40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7" r:id="rId2"/>
    <p:sldLayoutId id="2147483713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pasok.gr/portal/gr/" TargetMode="External"/><Relationship Id="rId9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chart" Target="../charts/chart10.xml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hyperlink" Target="http://www.pasok.gr/portal/gr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chart" Target="../charts/chart11.xml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hyperlink" Target="http://www.pasok.gr/portal/gr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chart" Target="../charts/chart12.xml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hyperlink" Target="http://www.pasok.gr/portal/gr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chart" Target="../charts/chart13.xml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hyperlink" Target="http://www.pasok.gr/portal/gr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chart" Target="../charts/chart22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5.emf"/><Relationship Id="rId10" Type="http://schemas.openxmlformats.org/officeDocument/2006/relationships/image" Target="../media/image24.jpeg"/><Relationship Id="rId4" Type="http://schemas.openxmlformats.org/officeDocument/2006/relationships/customXml" Target="../ink/ink1.xml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chart" Target="../charts/chart23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5.emf"/><Relationship Id="rId10" Type="http://schemas.openxmlformats.org/officeDocument/2006/relationships/image" Target="../media/image24.jpeg"/><Relationship Id="rId4" Type="http://schemas.openxmlformats.org/officeDocument/2006/relationships/customXml" Target="../ink/ink2.xml"/><Relationship Id="rId9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4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4" descr="Political Confidence Barometer – ASSFORUM">
            <a:extLst>
              <a:ext uri="{FF2B5EF4-FFF2-40B4-BE49-F238E27FC236}">
                <a16:creationId xmlns:a16="http://schemas.microsoft.com/office/drawing/2014/main" id="{5A2B3360-8AC5-4CD8-9F36-1C29976F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0"/>
            <a:ext cx="8680815" cy="70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21309" y="6316752"/>
            <a:ext cx="93196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91518" y="0"/>
            <a:ext cx="6100482" cy="68451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90212" y="1"/>
            <a:ext cx="310178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89812" y="1480299"/>
            <a:ext cx="6846474" cy="21119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altLang="el-GR" sz="3200" dirty="0"/>
              <a:t>Έρευνα Καταγραφής των </a:t>
            </a:r>
            <a:br>
              <a:rPr lang="el-GR" altLang="el-GR" sz="3200" dirty="0"/>
            </a:br>
            <a:r>
              <a:rPr lang="el-GR" altLang="el-GR" sz="3200" dirty="0"/>
              <a:t>Πολιτικών και Κοινωνικών Εξελίξεων </a:t>
            </a:r>
            <a:br>
              <a:rPr lang="el-GR" altLang="el-GR" sz="3200" dirty="0"/>
            </a:br>
            <a:r>
              <a:rPr lang="el-GR" altLang="el-GR" sz="3200" dirty="0"/>
              <a:t/>
            </a:r>
            <a:br>
              <a:rPr lang="el-GR" altLang="el-GR" sz="3200" dirty="0"/>
            </a:br>
            <a:r>
              <a:rPr lang="en-US" altLang="el-GR" sz="3200" b="1" dirty="0">
                <a:solidFill>
                  <a:srgbClr val="C00000"/>
                </a:solidFill>
                <a:latin typeface="+mn-lt"/>
              </a:rPr>
              <a:t>5</a:t>
            </a:r>
            <a:r>
              <a:rPr lang="el-GR" altLang="el-GR" sz="3200" b="1" dirty="0">
                <a:solidFill>
                  <a:srgbClr val="C00000"/>
                </a:solidFill>
                <a:latin typeface="+mn-lt"/>
              </a:rPr>
              <a:t>η</a:t>
            </a:r>
            <a:r>
              <a:rPr lang="el-GR" altLang="el-GR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l-GR" altLang="el-GR" sz="3200" b="1" dirty="0">
                <a:solidFill>
                  <a:srgbClr val="C00000"/>
                </a:solidFill>
                <a:latin typeface="+mn-lt"/>
              </a:rPr>
              <a:t>Μέτρηση </a:t>
            </a:r>
            <a:endParaRPr lang="en-US" sz="4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091267" y="4308475"/>
            <a:ext cx="8477251" cy="2549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dirty="0"/>
              <a:t>Διεξήχθη για το </a:t>
            </a:r>
            <a:r>
              <a:rPr lang="en-US" sz="2000" dirty="0"/>
              <a:t> </a:t>
            </a:r>
          </a:p>
          <a:p>
            <a:pPr marL="0" indent="0" algn="ctr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l-GR" sz="2000" dirty="0"/>
              <a:t>Από την </a:t>
            </a:r>
          </a:p>
          <a:p>
            <a:pPr marL="0" indent="0" algn="ctr">
              <a:buNone/>
            </a:pPr>
            <a:r>
              <a:rPr lang="el-GR" sz="2000" dirty="0"/>
              <a:t>					</a:t>
            </a:r>
            <a:r>
              <a:rPr lang="el-GR" sz="2000" dirty="0" smtClean="0"/>
              <a:t>Μάρτιος 2023</a:t>
            </a:r>
            <a:endParaRPr lang="el-GR" sz="2000" dirty="0"/>
          </a:p>
          <a:p>
            <a:pPr marL="0" indent="0" algn="ctr">
              <a:buNone/>
            </a:pPr>
            <a:endParaRPr lang="en-US" sz="2000" dirty="0"/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436419"/>
              </p:ext>
            </p:extLst>
          </p:nvPr>
        </p:nvGraphicFramePr>
        <p:xfrm>
          <a:off x="8875092" y="5399980"/>
          <a:ext cx="533333" cy="601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98" r="6335"/>
                      <a:stretch>
                        <a:fillRect/>
                      </a:stretch>
                    </p:blipFill>
                    <p:spPr bwMode="auto">
                      <a:xfrm>
                        <a:off x="8875092" y="5399980"/>
                        <a:ext cx="533333" cy="601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631" t="12210" r="82607" b="80675"/>
          <a:stretch/>
        </p:blipFill>
        <p:spPr>
          <a:xfrm>
            <a:off x="9282718" y="4073810"/>
            <a:ext cx="2024743" cy="6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11155308" y="4644712"/>
            <a:ext cx="1024576" cy="1016226"/>
            <a:chOff x="115282" y="4616079"/>
            <a:chExt cx="1188529" cy="1017215"/>
          </a:xfrm>
        </p:grpSpPr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10049292" y="4644712"/>
            <a:ext cx="1024576" cy="1016226"/>
            <a:chOff x="115282" y="4616079"/>
            <a:chExt cx="1188529" cy="1017215"/>
          </a:xfrm>
        </p:grpSpPr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8987817" y="4644712"/>
            <a:ext cx="1024576" cy="1016226"/>
            <a:chOff x="115282" y="4616079"/>
            <a:chExt cx="1188529" cy="1017215"/>
          </a:xfrm>
        </p:grpSpPr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7822531" y="4644712"/>
            <a:ext cx="1024576" cy="1016226"/>
            <a:chOff x="115282" y="4616079"/>
            <a:chExt cx="1188529" cy="1017215"/>
          </a:xfrm>
        </p:grpSpPr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6640213" y="4644712"/>
            <a:ext cx="1024576" cy="1016226"/>
            <a:chOff x="115282" y="4616079"/>
            <a:chExt cx="1188529" cy="1017215"/>
          </a:xfrm>
        </p:grpSpPr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5551506" y="4644712"/>
            <a:ext cx="1024576" cy="1016226"/>
            <a:chOff x="115282" y="4616079"/>
            <a:chExt cx="1188529" cy="1017215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4407519" y="4644712"/>
            <a:ext cx="1024576" cy="1016226"/>
            <a:chOff x="115282" y="4616079"/>
            <a:chExt cx="1188529" cy="1017215"/>
          </a:xfrm>
        </p:grpSpPr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3337048" y="4644712"/>
            <a:ext cx="1024576" cy="1016226"/>
            <a:chOff x="115282" y="4616079"/>
            <a:chExt cx="1188529" cy="1017215"/>
          </a:xfrm>
        </p:grpSpPr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2234087" y="4644712"/>
            <a:ext cx="1024576" cy="1016226"/>
            <a:chOff x="115282" y="4616079"/>
            <a:chExt cx="1188529" cy="1017215"/>
          </a:xfrm>
        </p:grpSpPr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1163213" y="4644712"/>
            <a:ext cx="1024576" cy="1016226"/>
            <a:chOff x="115282" y="4616079"/>
            <a:chExt cx="1188529" cy="1017215"/>
          </a:xfrm>
        </p:grpSpPr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9519" name="Text Box 21"/>
          <p:cNvSpPr txBox="1">
            <a:spLocks noChangeArrowheads="1"/>
          </p:cNvSpPr>
          <p:nvPr/>
        </p:nvSpPr>
        <p:spPr bwMode="auto">
          <a:xfrm>
            <a:off x="2251108" y="859326"/>
            <a:ext cx="6513828" cy="7017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800" b="1" dirty="0">
                <a:solidFill>
                  <a:srgbClr val="5F5F5F"/>
                </a:solidFill>
              </a:rPr>
              <a:t>6-</a:t>
            </a:r>
            <a:r>
              <a:rPr lang="en-US" altLang="en-US" sz="1800" b="1" dirty="0">
                <a:solidFill>
                  <a:srgbClr val="5F5F5F"/>
                </a:solidFill>
              </a:rPr>
              <a:t>13</a:t>
            </a:r>
            <a:r>
              <a:rPr lang="el-GR" altLang="en-US" sz="1800" b="1" dirty="0">
                <a:solidFill>
                  <a:srgbClr val="5F5F5F"/>
                </a:solidFill>
              </a:rPr>
              <a:t> Μαρτίου 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98192" y="6450072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-2704" y="4644712"/>
            <a:ext cx="1024576" cy="1016226"/>
            <a:chOff x="115282" y="4616079"/>
            <a:chExt cx="1188529" cy="1017215"/>
          </a:xfrm>
        </p:grpSpPr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667" name="Rectangle 13">
            <a:extLst>
              <a:ext uri="{FF2B5EF4-FFF2-40B4-BE49-F238E27FC236}">
                <a16:creationId xmlns:a16="http://schemas.microsoft.com/office/drawing/2014/main" id="{029F55C4-C2B1-6E4B-1665-184B1942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9292" y="5098126"/>
            <a:ext cx="789840" cy="354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ΑΠΟΦΑΣΙΣΑ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ΑΠΑΝΤΩ</a:t>
            </a:r>
            <a:endParaRPr kumimoji="0" lang="en-GB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6668" name="Picture 8" descr="oikejorm_2003">
            <a:hlinkClick r:id="rId4"/>
            <a:extLst>
              <a:ext uri="{FF2B5EF4-FFF2-40B4-BE49-F238E27FC236}">
                <a16:creationId xmlns:a16="http://schemas.microsoft.com/office/drawing/2014/main" id="{790ED30E-0800-FA7F-5964-D6F29DB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9109" r="20833" b="41783"/>
          <a:stretch>
            <a:fillRect/>
          </a:stretch>
        </p:blipFill>
        <p:spPr bwMode="auto">
          <a:xfrm>
            <a:off x="3431088" y="5120306"/>
            <a:ext cx="658250" cy="38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0" name="Rectangle 13">
            <a:extLst>
              <a:ext uri="{FF2B5EF4-FFF2-40B4-BE49-F238E27FC236}">
                <a16:creationId xmlns:a16="http://schemas.microsoft.com/office/drawing/2014/main" id="{08EC49B3-718F-D679-76E2-40DE2A98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124" y="5106857"/>
            <a:ext cx="659178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ΛΕΥΚΟ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ΑΚΥΡΟ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ΑΠΟΧΗ</a:t>
            </a:r>
            <a:endParaRPr kumimoji="0" lang="en-GB" alt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6671" name="Picture 26670">
            <a:extLst>
              <a:ext uri="{FF2B5EF4-FFF2-40B4-BE49-F238E27FC236}">
                <a16:creationId xmlns:a16="http://schemas.microsoft.com/office/drawing/2014/main" id="{5D0E2897-0FE8-DC82-3F39-29882FCFE9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17" r="51512"/>
          <a:stretch/>
        </p:blipFill>
        <p:spPr>
          <a:xfrm>
            <a:off x="4542072" y="5133703"/>
            <a:ext cx="497551" cy="391703"/>
          </a:xfrm>
          <a:prstGeom prst="rect">
            <a:avLst/>
          </a:prstGeom>
        </p:spPr>
      </p:pic>
      <p:pic>
        <p:nvPicPr>
          <p:cNvPr id="26672" name="Picture 26671">
            <a:extLst>
              <a:ext uri="{FF2B5EF4-FFF2-40B4-BE49-F238E27FC236}">
                <a16:creationId xmlns:a16="http://schemas.microsoft.com/office/drawing/2014/main" id="{C8A9D341-F4A2-07EB-3B4E-52CAFA985C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963" t="22851" r="37459" b="15458"/>
          <a:stretch/>
        </p:blipFill>
        <p:spPr>
          <a:xfrm>
            <a:off x="170256" y="5128945"/>
            <a:ext cx="621363" cy="336829"/>
          </a:xfrm>
          <a:prstGeom prst="rect">
            <a:avLst/>
          </a:prstGeom>
        </p:spPr>
      </p:pic>
      <p:pic>
        <p:nvPicPr>
          <p:cNvPr id="26673" name="Picture 26672">
            <a:extLst>
              <a:ext uri="{FF2B5EF4-FFF2-40B4-BE49-F238E27FC236}">
                <a16:creationId xmlns:a16="http://schemas.microsoft.com/office/drawing/2014/main" id="{293C82BE-EF43-B81F-ACB2-E01673D70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8839" y="5176344"/>
            <a:ext cx="632779" cy="310260"/>
          </a:xfrm>
          <a:prstGeom prst="rect">
            <a:avLst/>
          </a:prstGeom>
        </p:spPr>
      </p:pic>
      <p:pic>
        <p:nvPicPr>
          <p:cNvPr id="26674" name="Picture 26673">
            <a:extLst>
              <a:ext uri="{FF2B5EF4-FFF2-40B4-BE49-F238E27FC236}">
                <a16:creationId xmlns:a16="http://schemas.microsoft.com/office/drawing/2014/main" id="{F945BEF6-1ED3-E921-F9CE-0091F03FBAB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608" t="19998" r="20082" b="19203"/>
          <a:stretch/>
        </p:blipFill>
        <p:spPr>
          <a:xfrm>
            <a:off x="1264849" y="5163763"/>
            <a:ext cx="586012" cy="310841"/>
          </a:xfrm>
          <a:prstGeom prst="rect">
            <a:avLst/>
          </a:prstGeom>
        </p:spPr>
      </p:pic>
      <p:pic>
        <p:nvPicPr>
          <p:cNvPr id="26675" name="Εικόνα 7" descr="C:\Users\moauser\AppData\Local\Microsoft\Windows\INetCache\Content.Word\IMG-8673dd8626e71e77b7220a2ba9e4790d-V.JPG">
            <a:extLst>
              <a:ext uri="{FF2B5EF4-FFF2-40B4-BE49-F238E27FC236}">
                <a16:creationId xmlns:a16="http://schemas.microsoft.com/office/drawing/2014/main" id="{9D6F22CA-F476-E3B8-A8CC-62E415542835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4594" y="5154998"/>
            <a:ext cx="745207" cy="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6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07" y="5157772"/>
            <a:ext cx="365092" cy="365093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26677" name="Right Brace 26676">
            <a:extLst>
              <a:ext uri="{FF2B5EF4-FFF2-40B4-BE49-F238E27FC236}">
                <a16:creationId xmlns:a16="http://schemas.microsoft.com/office/drawing/2014/main" id="{098C9780-7FAD-0586-36A3-D0C78DAC4B9C}"/>
              </a:ext>
            </a:extLst>
          </p:cNvPr>
          <p:cNvSpPr/>
          <p:nvPr/>
        </p:nvSpPr>
        <p:spPr>
          <a:xfrm rot="16200000">
            <a:off x="1180992" y="1204244"/>
            <a:ext cx="197994" cy="1416365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D348B2D6-B8A5-46D7-A783-18C74431EBB0}"/>
              </a:ext>
            </a:extLst>
          </p:cNvPr>
          <p:cNvSpPr/>
          <p:nvPr/>
        </p:nvSpPr>
        <p:spPr>
          <a:xfrm rot="5400000">
            <a:off x="10754969" y="2010386"/>
            <a:ext cx="266419" cy="177999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5" name="Text Box 3"/>
          <p:cNvSpPr txBox="1">
            <a:spLocks noChangeArrowheads="1"/>
          </p:cNvSpPr>
          <p:nvPr/>
        </p:nvSpPr>
        <p:spPr bwMode="auto">
          <a:xfrm>
            <a:off x="-351396" y="85858"/>
            <a:ext cx="12192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Πρόθεση ψήφου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Βουλευτικών Εκλογών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 ερωτηθέντων (</a:t>
            </a:r>
            <a:r>
              <a:rPr kumimoji="0" lang="el-GR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Ν=1000)</a:t>
            </a: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69" name="TextBox 4">
            <a:extLst>
              <a:ext uri="{FF2B5EF4-FFF2-40B4-BE49-F238E27FC236}">
                <a16:creationId xmlns:a16="http://schemas.microsoft.com/office/drawing/2014/main" id="{93D26848-5DEF-9FA0-236D-D93D9897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083" y="5081208"/>
            <a:ext cx="59588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9505" name="Chart 149504">
            <a:extLst>
              <a:ext uri="{FF2B5EF4-FFF2-40B4-BE49-F238E27FC236}">
                <a16:creationId xmlns:a16="http://schemas.microsoft.com/office/drawing/2014/main" id="{0A65F94A-2B05-9676-BC31-08331AFBD01F}"/>
              </a:ext>
            </a:extLst>
          </p:cNvPr>
          <p:cNvGraphicFramePr/>
          <p:nvPr>
            <p:extLst/>
          </p:nvPr>
        </p:nvGraphicFramePr>
        <p:xfrm>
          <a:off x="-663450" y="1767618"/>
          <a:ext cx="13571582" cy="332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49506" name="TextBox 149505">
            <a:extLst>
              <a:ext uri="{FF2B5EF4-FFF2-40B4-BE49-F238E27FC236}">
                <a16:creationId xmlns:a16="http://schemas.microsoft.com/office/drawing/2014/main" id="{4D698CBA-A940-75A8-C524-C62B4A816FBF}"/>
              </a:ext>
            </a:extLst>
          </p:cNvPr>
          <p:cNvSpPr txBox="1"/>
          <p:nvPr/>
        </p:nvSpPr>
        <p:spPr>
          <a:xfrm>
            <a:off x="88157" y="97072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6592" y="145572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2,9%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9830535" y="1713814"/>
            <a:ext cx="2120196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Αδιευκρίνιστης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Ψήφου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7,4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937" y="6450072"/>
            <a:ext cx="2872902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altLang="el-GR" sz="1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Στατιστικό Σφάλμα: ΝΔ ±2,</a:t>
            </a:r>
            <a:r>
              <a:rPr lang="en-US" altLang="el-GR" sz="1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  <a:r>
              <a:rPr lang="el-GR" altLang="el-GR" sz="1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ΣΥΡΙΖΑ ±2,</a:t>
            </a:r>
            <a:r>
              <a:rPr lang="en-US" altLang="el-GR" sz="1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</a:t>
            </a:r>
            <a:r>
              <a:rPr lang="el-GR" altLang="el-GR" sz="1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5882" y="5114032"/>
            <a:ext cx="587375" cy="34363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5C741A-24C8-D8E5-B9D8-DDE9F73236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5728329"/>
          <a:ext cx="11950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452">
                  <a:extLst>
                    <a:ext uri="{9D8B030D-6E8A-4147-A177-3AD203B41FA5}">
                      <a16:colId xmlns:a16="http://schemas.microsoft.com/office/drawing/2014/main" val="240215492"/>
                    </a:ext>
                  </a:extLst>
                </a:gridCol>
                <a:gridCol w="1101452">
                  <a:extLst>
                    <a:ext uri="{9D8B030D-6E8A-4147-A177-3AD203B41FA5}">
                      <a16:colId xmlns:a16="http://schemas.microsoft.com/office/drawing/2014/main" val="781648145"/>
                    </a:ext>
                  </a:extLst>
                </a:gridCol>
                <a:gridCol w="10868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507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24,3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8,4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7,6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1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50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Text Box 3"/>
          <p:cNvSpPr txBox="1">
            <a:spLocks noChangeArrowheads="1"/>
          </p:cNvSpPr>
          <p:nvPr/>
        </p:nvSpPr>
        <p:spPr bwMode="auto">
          <a:xfrm>
            <a:off x="-226810" y="83156"/>
            <a:ext cx="1203642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Πρόθεση ψήφου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Βουλευτικών Εκλογών </a:t>
            </a:r>
            <a:endParaRPr kumimoji="0" lang="el-GR" altLang="el-G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Διαχρονική Εξέλιξη  </a:t>
            </a: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7"/>
            <a:ext cx="635569" cy="63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6262412"/>
              </p:ext>
            </p:extLst>
          </p:nvPr>
        </p:nvGraphicFramePr>
        <p:xfrm>
          <a:off x="1234702" y="1916852"/>
          <a:ext cx="10270647" cy="485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36339"/>
              </p:ext>
            </p:extLst>
          </p:nvPr>
        </p:nvGraphicFramePr>
        <p:xfrm>
          <a:off x="1695636" y="1475479"/>
          <a:ext cx="93263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120">
                  <a:extLst>
                    <a:ext uri="{9D8B030D-6E8A-4147-A177-3AD203B41FA5}">
                      <a16:colId xmlns:a16="http://schemas.microsoft.com/office/drawing/2014/main" val="2715855630"/>
                    </a:ext>
                  </a:extLst>
                </a:gridCol>
                <a:gridCol w="929144">
                  <a:extLst>
                    <a:ext uri="{9D8B030D-6E8A-4147-A177-3AD203B41FA5}">
                      <a16:colId xmlns:a16="http://schemas.microsoft.com/office/drawing/2014/main" val="4187136330"/>
                    </a:ext>
                  </a:extLst>
                </a:gridCol>
                <a:gridCol w="995161">
                  <a:extLst>
                    <a:ext uri="{9D8B030D-6E8A-4147-A177-3AD203B41FA5}">
                      <a16:colId xmlns:a16="http://schemas.microsoft.com/office/drawing/2014/main" val="3674515221"/>
                    </a:ext>
                  </a:extLst>
                </a:gridCol>
                <a:gridCol w="1021698">
                  <a:extLst>
                    <a:ext uri="{9D8B030D-6E8A-4147-A177-3AD203B41FA5}">
                      <a16:colId xmlns:a16="http://schemas.microsoft.com/office/drawing/2014/main" val="1814778722"/>
                    </a:ext>
                  </a:extLst>
                </a:gridCol>
                <a:gridCol w="991586">
                  <a:extLst>
                    <a:ext uri="{9D8B030D-6E8A-4147-A177-3AD203B41FA5}">
                      <a16:colId xmlns:a16="http://schemas.microsoft.com/office/drawing/2014/main" val="3948792799"/>
                    </a:ext>
                  </a:extLst>
                </a:gridCol>
                <a:gridCol w="898324">
                  <a:extLst>
                    <a:ext uri="{9D8B030D-6E8A-4147-A177-3AD203B41FA5}">
                      <a16:colId xmlns:a16="http://schemas.microsoft.com/office/drawing/2014/main" val="1918049290"/>
                    </a:ext>
                  </a:extLst>
                </a:gridCol>
                <a:gridCol w="898324">
                  <a:extLst>
                    <a:ext uri="{9D8B030D-6E8A-4147-A177-3AD203B41FA5}">
                      <a16:colId xmlns:a16="http://schemas.microsoft.com/office/drawing/2014/main" val="2231182105"/>
                    </a:ext>
                  </a:extLst>
                </a:gridCol>
                <a:gridCol w="898324">
                  <a:extLst>
                    <a:ext uri="{9D8B030D-6E8A-4147-A177-3AD203B41FA5}">
                      <a16:colId xmlns:a16="http://schemas.microsoft.com/office/drawing/2014/main" val="2325565502"/>
                    </a:ext>
                  </a:extLst>
                </a:gridCol>
                <a:gridCol w="898324">
                  <a:extLst>
                    <a:ext uri="{9D8B030D-6E8A-4147-A177-3AD203B41FA5}">
                      <a16:colId xmlns:a16="http://schemas.microsoft.com/office/drawing/2014/main" val="1452535202"/>
                    </a:ext>
                  </a:extLst>
                </a:gridCol>
                <a:gridCol w="898324">
                  <a:extLst>
                    <a:ext uri="{9D8B030D-6E8A-4147-A177-3AD203B41FA5}">
                      <a16:colId xmlns:a16="http://schemas.microsoft.com/office/drawing/2014/main" val="2945231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</a:t>
                      </a:r>
                      <a:r>
                        <a:rPr lang="el-G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5275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2100" y="1432588"/>
            <a:ext cx="1208225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Διαφορά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ΝΔ - ΣΥΡΙΖΑ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CB58D-9140-1F4E-7084-6E2F6A2E8A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63" t="22851" r="37459" b="15458"/>
          <a:stretch/>
        </p:blipFill>
        <p:spPr>
          <a:xfrm>
            <a:off x="381352" y="2863915"/>
            <a:ext cx="764860" cy="41461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0112BC1-00FE-7ADC-7513-0EB74015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375631" y="3682407"/>
            <a:ext cx="770581" cy="4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63658" y="6409719"/>
            <a:ext cx="483382" cy="365125"/>
          </a:xfrm>
        </p:spPr>
        <p:txBody>
          <a:bodyPr/>
          <a:lstStyle/>
          <a:p>
            <a:pPr algn="ctr"/>
            <a:fld id="{B07AFB0D-D229-46BE-A277-42A9AAD27098}" type="slidenum">
              <a:rPr lang="en-US" sz="1400" smtClean="0"/>
              <a:pPr algn="ctr"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20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Text Box 3"/>
          <p:cNvSpPr txBox="1">
            <a:spLocks noChangeArrowheads="1"/>
          </p:cNvSpPr>
          <p:nvPr/>
        </p:nvSpPr>
        <p:spPr bwMode="auto">
          <a:xfrm>
            <a:off x="-226810" y="83156"/>
            <a:ext cx="1203642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Πρόθεση ψήφου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Βουλευτικών Εκλογών </a:t>
            </a:r>
            <a:endParaRPr kumimoji="0" lang="el-GR" altLang="el-G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Διαχρονική Εξέλιξη  </a:t>
            </a: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7"/>
            <a:ext cx="635569" cy="63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8" descr="oikejorm_2003">
            <a:hlinkClick r:id="rId4"/>
            <a:extLst>
              <a:ext uri="{FF2B5EF4-FFF2-40B4-BE49-F238E27FC236}">
                <a16:creationId xmlns:a16="http://schemas.microsoft.com/office/drawing/2014/main" id="{1833603E-4EDC-342B-DB87-857AFA10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9109" r="20833" b="41783"/>
          <a:stretch>
            <a:fillRect/>
          </a:stretch>
        </p:blipFill>
        <p:spPr bwMode="auto">
          <a:xfrm>
            <a:off x="594619" y="3283383"/>
            <a:ext cx="557678" cy="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CB536C-8DAD-C6EF-72CA-32232271D5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17" r="51512"/>
          <a:stretch/>
        </p:blipFill>
        <p:spPr>
          <a:xfrm>
            <a:off x="625640" y="3624179"/>
            <a:ext cx="526657" cy="414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BC188-100C-586E-C071-1C919E6DA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19" y="4050855"/>
            <a:ext cx="722692" cy="30131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9B1DF5E5-6CC5-0F16-F58D-279B2046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8" y="2671297"/>
            <a:ext cx="532239" cy="532239"/>
          </a:xfrm>
          <a:prstGeom prst="rect">
            <a:avLst/>
          </a:prstGeom>
          <a:solidFill>
            <a:srgbClr val="008000"/>
          </a:solidFill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87992652"/>
              </p:ext>
            </p:extLst>
          </p:nvPr>
        </p:nvGraphicFramePr>
        <p:xfrm>
          <a:off x="1167808" y="1498358"/>
          <a:ext cx="10270647" cy="485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750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94248" y="114354"/>
            <a:ext cx="10595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Συσπειρώσεις/μετακινήσεις</a:t>
            </a:r>
            <a:r>
              <a:rPr kumimoji="0" lang="en-US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ψηφοφόρων</a:t>
            </a:r>
            <a:endParaRPr kumimoji="0" lang="el-GR" altLang="el-G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81310" y="6406820"/>
            <a:ext cx="779971" cy="39420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9FF1F256-0414-416B-62FB-8B9F3FE68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1786"/>
            <a:ext cx="12107333" cy="6340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  <a:r>
              <a:rPr kumimoji="0" lang="el-G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 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Μαρτίου 2023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806C30-2A34-61FA-9BAF-A5C2E092080F}"/>
              </a:ext>
            </a:extLst>
          </p:cNvPr>
          <p:cNvGraphicFramePr/>
          <p:nvPr>
            <p:extLst/>
          </p:nvPr>
        </p:nvGraphicFramePr>
        <p:xfrm>
          <a:off x="299000" y="2333718"/>
          <a:ext cx="5363099" cy="399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3776CFB8-0475-2765-FBDF-0A981919B2EA}"/>
              </a:ext>
            </a:extLst>
          </p:cNvPr>
          <p:cNvSpPr/>
          <p:nvPr/>
        </p:nvSpPr>
        <p:spPr>
          <a:xfrm>
            <a:off x="2243702" y="3583765"/>
            <a:ext cx="1465309" cy="14800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33BFA-A648-A500-D8EC-E3A77E4B42AF}"/>
              </a:ext>
            </a:extLst>
          </p:cNvPr>
          <p:cNvSpPr txBox="1"/>
          <p:nvPr/>
        </p:nvSpPr>
        <p:spPr>
          <a:xfrm>
            <a:off x="2397801" y="3814886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5%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81342A-D1DC-40E6-25B8-954DE21131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63" t="22851" r="37459" b="15458"/>
          <a:stretch/>
        </p:blipFill>
        <p:spPr>
          <a:xfrm>
            <a:off x="2593925" y="4411032"/>
            <a:ext cx="764860" cy="414616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4405630-CD80-B63D-69AC-AD08D0D1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3327594" y="2116003"/>
            <a:ext cx="950338" cy="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D3DCA6EA-0189-B73E-30F6-428E9FE0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69" y="3177548"/>
            <a:ext cx="812432" cy="812433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438D8B-9DD5-F06A-EADF-A7FA2D335F28}"/>
              </a:ext>
            </a:extLst>
          </p:cNvPr>
          <p:cNvSpPr txBox="1"/>
          <p:nvPr/>
        </p:nvSpPr>
        <p:spPr>
          <a:xfrm>
            <a:off x="3923874" y="5357791"/>
            <a:ext cx="1242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Άλλο Κόμμα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1705B6-61BF-963A-4C80-4D40E4C23D4F}"/>
              </a:ext>
            </a:extLst>
          </p:cNvPr>
          <p:cNvSpPr txBox="1"/>
          <p:nvPr/>
        </p:nvSpPr>
        <p:spPr>
          <a:xfrm>
            <a:off x="116193" y="2499973"/>
            <a:ext cx="20299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Αδιευκρίνιστη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Ψήφος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377825-C684-5153-F41B-D721B4B5323D}"/>
              </a:ext>
            </a:extLst>
          </p:cNvPr>
          <p:cNvSpPr txBox="1"/>
          <p:nvPr/>
        </p:nvSpPr>
        <p:spPr>
          <a:xfrm>
            <a:off x="871296" y="1499169"/>
            <a:ext cx="4234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Συσπείρωση &amp; Διαρροές ΝΔ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FF358C5-2BC8-D1CB-A4D9-3334F301A8C0}"/>
              </a:ext>
            </a:extLst>
          </p:cNvPr>
          <p:cNvGraphicFramePr/>
          <p:nvPr>
            <p:extLst/>
          </p:nvPr>
        </p:nvGraphicFramePr>
        <p:xfrm>
          <a:off x="6380724" y="2426764"/>
          <a:ext cx="5363099" cy="399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595B89F3-58F4-D8C2-CD81-B88F6C6F6D76}"/>
              </a:ext>
            </a:extLst>
          </p:cNvPr>
          <p:cNvSpPr/>
          <p:nvPr/>
        </p:nvSpPr>
        <p:spPr>
          <a:xfrm>
            <a:off x="8325426" y="3676811"/>
            <a:ext cx="1465309" cy="1480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D1D485-B7DB-EA36-8073-488371C48AC7}"/>
              </a:ext>
            </a:extLst>
          </p:cNvPr>
          <p:cNvSpPr txBox="1"/>
          <p:nvPr/>
        </p:nvSpPr>
        <p:spPr>
          <a:xfrm>
            <a:off x="8499958" y="3909844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67,4%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A64400-FC4E-DE30-B8AB-1F78A8676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63" t="22851" r="37459" b="15458"/>
          <a:stretch/>
        </p:blipFill>
        <p:spPr>
          <a:xfrm>
            <a:off x="9117700" y="2160620"/>
            <a:ext cx="965206" cy="523220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F59D4D19-9DDB-1B3D-3873-D73052A82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8684691" y="4475045"/>
            <a:ext cx="758464" cy="4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7CE6989D-48F9-6F25-E4F1-FC6354CE1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891" y="3424911"/>
            <a:ext cx="812432" cy="812433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BC4919-44E4-2D0A-AE54-510C5040AB6B}"/>
              </a:ext>
            </a:extLst>
          </p:cNvPr>
          <p:cNvSpPr txBox="1"/>
          <p:nvPr/>
        </p:nvSpPr>
        <p:spPr>
          <a:xfrm>
            <a:off x="10112500" y="5458107"/>
            <a:ext cx="1242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Άλλο Κόμμα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8DD274-26DF-9287-8525-D7529CF87D13}"/>
              </a:ext>
            </a:extLst>
          </p:cNvPr>
          <p:cNvSpPr txBox="1"/>
          <p:nvPr/>
        </p:nvSpPr>
        <p:spPr>
          <a:xfrm>
            <a:off x="6041517" y="2840687"/>
            <a:ext cx="20299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Αδιευκρίνιστη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Ψήφος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5ABBD7-C9D8-E30E-FA0E-79BB9395FDAF}"/>
              </a:ext>
            </a:extLst>
          </p:cNvPr>
          <p:cNvSpPr txBox="1"/>
          <p:nvPr/>
        </p:nvSpPr>
        <p:spPr>
          <a:xfrm>
            <a:off x="6340471" y="1499169"/>
            <a:ext cx="5014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Συσπείρωση &amp; Διαρροές ΣΥΡΙΖΑ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1A1DE2-CBBE-2172-7294-FB08E11F6B87}"/>
              </a:ext>
            </a:extLst>
          </p:cNvPr>
          <p:cNvCxnSpPr>
            <a:cxnSpLocks/>
          </p:cNvCxnSpPr>
          <p:nvPr/>
        </p:nvCxnSpPr>
        <p:spPr>
          <a:xfrm>
            <a:off x="5912525" y="1360361"/>
            <a:ext cx="0" cy="51605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Up 35">
            <a:extLst>
              <a:ext uri="{FF2B5EF4-FFF2-40B4-BE49-F238E27FC236}">
                <a16:creationId xmlns:a16="http://schemas.microsoft.com/office/drawing/2014/main" id="{4307C3B0-1C9E-101A-1B3F-01D2184856C7}"/>
              </a:ext>
            </a:extLst>
          </p:cNvPr>
          <p:cNvSpPr/>
          <p:nvPr/>
        </p:nvSpPr>
        <p:spPr>
          <a:xfrm rot="1440613">
            <a:off x="3060332" y="3496220"/>
            <a:ext cx="239697" cy="175089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91B4F0CC-A99A-1932-4DCD-247494E5D086}"/>
              </a:ext>
            </a:extLst>
          </p:cNvPr>
          <p:cNvSpPr/>
          <p:nvPr/>
        </p:nvSpPr>
        <p:spPr>
          <a:xfrm rot="3284181">
            <a:off x="3485777" y="3704703"/>
            <a:ext cx="239697" cy="175089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2A78CDF3-6A57-5EA2-7807-7A085F9A52F6}"/>
              </a:ext>
            </a:extLst>
          </p:cNvPr>
          <p:cNvSpPr/>
          <p:nvPr/>
        </p:nvSpPr>
        <p:spPr>
          <a:xfrm rot="7901396">
            <a:off x="3433022" y="4767744"/>
            <a:ext cx="239697" cy="175089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C8B7A8B4-FEEB-0714-A706-E8D633C7A68A}"/>
              </a:ext>
            </a:extLst>
          </p:cNvPr>
          <p:cNvSpPr/>
          <p:nvPr/>
        </p:nvSpPr>
        <p:spPr>
          <a:xfrm rot="15826373">
            <a:off x="2064957" y="4278437"/>
            <a:ext cx="239697" cy="175089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706266DC-82CA-2427-101E-6BAFA67FBEF4}"/>
              </a:ext>
            </a:extLst>
          </p:cNvPr>
          <p:cNvSpPr/>
          <p:nvPr/>
        </p:nvSpPr>
        <p:spPr>
          <a:xfrm rot="2192945">
            <a:off x="9252143" y="3573572"/>
            <a:ext cx="239697" cy="175089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103133F0-B538-8C29-264D-F061EBB5E544}"/>
              </a:ext>
            </a:extLst>
          </p:cNvPr>
          <p:cNvSpPr/>
          <p:nvPr/>
        </p:nvSpPr>
        <p:spPr>
          <a:xfrm rot="4150270">
            <a:off x="9682494" y="4030557"/>
            <a:ext cx="239697" cy="175089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51EC0445-12F7-72D5-37F4-CB083D531F50}"/>
              </a:ext>
            </a:extLst>
          </p:cNvPr>
          <p:cNvSpPr/>
          <p:nvPr/>
        </p:nvSpPr>
        <p:spPr>
          <a:xfrm rot="8221423">
            <a:off x="9528367" y="4910260"/>
            <a:ext cx="239697" cy="175089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A13F87AD-798C-3B20-3F24-74C49527934D}"/>
              </a:ext>
            </a:extLst>
          </p:cNvPr>
          <p:cNvSpPr/>
          <p:nvPr/>
        </p:nvSpPr>
        <p:spPr>
          <a:xfrm rot="16478886">
            <a:off x="8123890" y="4260348"/>
            <a:ext cx="239697" cy="175089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1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-393700" y="920797"/>
          <a:ext cx="13347700" cy="570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671758" y="6489439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3551"/>
            <a:ext cx="625920" cy="62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72815" y="53356"/>
            <a:ext cx="9847617" cy="566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Αναγωγή στα Έγκυρα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572" y="777616"/>
            <a:ext cx="6513828" cy="7017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n-US" altLang="en-US" sz="1800" b="1" dirty="0" smtClean="0">
                <a:solidFill>
                  <a:srgbClr val="5F5F5F"/>
                </a:solidFill>
              </a:rPr>
              <a:t>24</a:t>
            </a:r>
            <a:r>
              <a:rPr lang="el-GR" altLang="en-US" sz="1800" b="1" dirty="0" smtClean="0">
                <a:solidFill>
                  <a:srgbClr val="5F5F5F"/>
                </a:solidFill>
              </a:rPr>
              <a:t>-</a:t>
            </a:r>
            <a:r>
              <a:rPr lang="en-US" altLang="en-US" sz="1800" b="1" dirty="0" smtClean="0">
                <a:solidFill>
                  <a:srgbClr val="5F5F5F"/>
                </a:solidFill>
              </a:rPr>
              <a:t>2</a:t>
            </a:r>
            <a:r>
              <a:rPr lang="el-GR" altLang="en-US" sz="1800" b="1" dirty="0" smtClean="0">
                <a:solidFill>
                  <a:srgbClr val="5F5F5F"/>
                </a:solidFill>
              </a:rPr>
              <a:t>8 </a:t>
            </a:r>
            <a:r>
              <a:rPr lang="el-GR" altLang="en-US" sz="1800" b="1" dirty="0">
                <a:solidFill>
                  <a:srgbClr val="5F5F5F"/>
                </a:solidFill>
              </a:rPr>
              <a:t>Μαρτίου 2023</a:t>
            </a:r>
          </a:p>
        </p:txBody>
      </p:sp>
      <p:pic>
        <p:nvPicPr>
          <p:cNvPr id="12" name="Picture 8" descr="oikejorm_2003">
            <a:hlinkClick r:id="rId5"/>
            <a:extLst>
              <a:ext uri="{FF2B5EF4-FFF2-40B4-BE49-F238E27FC236}">
                <a16:creationId xmlns:a16="http://schemas.microsoft.com/office/drawing/2014/main" id="{790B85A5-B8CA-B98A-D271-3905D39E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9109" r="20833" b="41783"/>
          <a:stretch>
            <a:fillRect/>
          </a:stretch>
        </p:blipFill>
        <p:spPr bwMode="auto">
          <a:xfrm>
            <a:off x="4128112" y="5345742"/>
            <a:ext cx="858150" cy="50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988E0307-639E-C5B3-EF81-F73420DF3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203" y="5372011"/>
            <a:ext cx="84522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86D2A3-5631-A779-3E9F-9880380AAC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17" r="51512"/>
          <a:stretch/>
        </p:blipFill>
        <p:spPr>
          <a:xfrm>
            <a:off x="5376060" y="5368243"/>
            <a:ext cx="749193" cy="589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9387A9-375C-D4AB-9011-1D45278E31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963" t="22851" r="37459" b="15458"/>
          <a:stretch/>
        </p:blipFill>
        <p:spPr>
          <a:xfrm>
            <a:off x="801802" y="5396110"/>
            <a:ext cx="764860" cy="4146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CA4FEC-AADC-BF50-9BE9-81B74F25A2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8241" y="5334607"/>
            <a:ext cx="1041241" cy="434133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C02BF985-3920-9A37-8453-EBC6199A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1889219" y="5345313"/>
            <a:ext cx="770581" cy="4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26479265-D35B-DE67-FBE7-016DBBE1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09" y="5332403"/>
            <a:ext cx="607281" cy="607282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29" name="Εικόνα 7" descr="C:\Users\moauser\AppData\Local\Microsoft\Windows\INetCache\Content.Word\IMG-8673dd8626e71e77b7220a2ba9e4790d-V.JPG">
            <a:extLst>
              <a:ext uri="{FF2B5EF4-FFF2-40B4-BE49-F238E27FC236}">
                <a16:creationId xmlns:a16="http://schemas.microsoft.com/office/drawing/2014/main" id="{E785F38C-040C-00A7-755C-1812BBFE08D1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08767" y="5332403"/>
            <a:ext cx="1041241" cy="43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EADD8-4CB8-5FE0-F434-5EBF2BECC590}"/>
              </a:ext>
            </a:extLst>
          </p:cNvPr>
          <p:cNvSpPr txBox="1"/>
          <p:nvPr/>
        </p:nvSpPr>
        <p:spPr>
          <a:xfrm>
            <a:off x="126852" y="1137678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0" name="Right Brace 29"/>
          <p:cNvSpPr/>
          <p:nvPr/>
        </p:nvSpPr>
        <p:spPr>
          <a:xfrm rot="16200000">
            <a:off x="1462166" y="1352088"/>
            <a:ext cx="208992" cy="134909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5211" y="14793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988E0307-639E-C5B3-EF81-F73420DF3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319" y="5415678"/>
            <a:ext cx="1117681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Δεν Αποφάσισα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 ΔΑ</a:t>
            </a: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" descr="https://patriotikienosi.gr/wp-content/uploads/2022/05/cropped-Final_logo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 t="-1" r="28515" b="34798"/>
          <a:stretch/>
        </p:blipFill>
        <p:spPr bwMode="auto">
          <a:xfrm>
            <a:off x="8964721" y="5278645"/>
            <a:ext cx="413786" cy="40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09085" y="5703488"/>
            <a:ext cx="80823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00" dirty="0"/>
              <a:t>ΠΑΤΡΙΩΤΙΚΗ ΕΝΩΣΗ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80893" y="5806380"/>
            <a:ext cx="1189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00" dirty="0" smtClean="0"/>
              <a:t>Π. </a:t>
            </a:r>
            <a:r>
              <a:rPr lang="el-GR" sz="700" dirty="0" err="1" smtClean="0"/>
              <a:t>Εμφιετζόγλου</a:t>
            </a:r>
            <a:endParaRPr lang="el-GR" sz="700" dirty="0" smtClean="0"/>
          </a:p>
          <a:p>
            <a:pPr algn="ctr"/>
            <a:r>
              <a:rPr lang="el-GR" sz="700" dirty="0" smtClean="0"/>
              <a:t>Κ. </a:t>
            </a:r>
            <a:r>
              <a:rPr lang="el-GR" sz="700" dirty="0" err="1" smtClean="0"/>
              <a:t>Μπογδάνος</a:t>
            </a:r>
            <a:endParaRPr lang="el-GR" sz="700" dirty="0"/>
          </a:p>
        </p:txBody>
      </p:sp>
    </p:spTree>
    <p:extLst>
      <p:ext uri="{BB962C8B-B14F-4D97-AF65-F5344CB8AC3E}">
        <p14:creationId xmlns:p14="http://schemas.microsoft.com/office/powerpoint/2010/main" val="14541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-393700" y="920797"/>
          <a:ext cx="13347700" cy="570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671758" y="6489439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3551"/>
            <a:ext cx="625920" cy="62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72815" y="53356"/>
            <a:ext cx="9847617" cy="566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Αναγωγή στα Έγκυρα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572" y="777616"/>
            <a:ext cx="6513828" cy="7017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800" b="1" dirty="0">
                <a:solidFill>
                  <a:srgbClr val="5F5F5F"/>
                </a:solidFill>
              </a:rPr>
              <a:t>6-</a:t>
            </a:r>
            <a:r>
              <a:rPr lang="en-US" altLang="en-US" sz="1800" b="1" dirty="0">
                <a:solidFill>
                  <a:srgbClr val="5F5F5F"/>
                </a:solidFill>
              </a:rPr>
              <a:t>13</a:t>
            </a:r>
            <a:r>
              <a:rPr lang="el-GR" altLang="en-US" sz="1800" b="1" dirty="0">
                <a:solidFill>
                  <a:srgbClr val="5F5F5F"/>
                </a:solidFill>
              </a:rPr>
              <a:t> Μαρτίου 2023</a:t>
            </a:r>
          </a:p>
        </p:txBody>
      </p:sp>
      <p:pic>
        <p:nvPicPr>
          <p:cNvPr id="12" name="Picture 8" descr="oikejorm_2003">
            <a:hlinkClick r:id="rId5"/>
            <a:extLst>
              <a:ext uri="{FF2B5EF4-FFF2-40B4-BE49-F238E27FC236}">
                <a16:creationId xmlns:a16="http://schemas.microsoft.com/office/drawing/2014/main" id="{790B85A5-B8CA-B98A-D271-3905D39E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9109" r="20833" b="41783"/>
          <a:stretch>
            <a:fillRect/>
          </a:stretch>
        </p:blipFill>
        <p:spPr bwMode="auto">
          <a:xfrm>
            <a:off x="4128112" y="5345742"/>
            <a:ext cx="858150" cy="50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988E0307-639E-C5B3-EF81-F73420DF3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5203" y="5372011"/>
            <a:ext cx="84522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86D2A3-5631-A779-3E9F-9880380AAC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17" r="51512"/>
          <a:stretch/>
        </p:blipFill>
        <p:spPr>
          <a:xfrm>
            <a:off x="5376060" y="5368243"/>
            <a:ext cx="749193" cy="589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9387A9-375C-D4AB-9011-1D45278E31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963" t="22851" r="37459" b="15458"/>
          <a:stretch/>
        </p:blipFill>
        <p:spPr>
          <a:xfrm>
            <a:off x="801802" y="5396110"/>
            <a:ext cx="764860" cy="4146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CA4FEC-AADC-BF50-9BE9-81B74F25A2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8241" y="5334607"/>
            <a:ext cx="1041241" cy="434133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C02BF985-3920-9A37-8453-EBC6199A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1889219" y="5345313"/>
            <a:ext cx="770581" cy="4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26479265-D35B-DE67-FBE7-016DBBE1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09" y="5332403"/>
            <a:ext cx="607281" cy="607282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29" name="Εικόνα 7" descr="C:\Users\moauser\AppData\Local\Microsoft\Windows\INetCache\Content.Word\IMG-8673dd8626e71e77b7220a2ba9e4790d-V.JPG">
            <a:extLst>
              <a:ext uri="{FF2B5EF4-FFF2-40B4-BE49-F238E27FC236}">
                <a16:creationId xmlns:a16="http://schemas.microsoft.com/office/drawing/2014/main" id="{E785F38C-040C-00A7-755C-1812BBFE08D1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08767" y="5332403"/>
            <a:ext cx="1041241" cy="43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EADD8-4CB8-5FE0-F434-5EBF2BECC590}"/>
              </a:ext>
            </a:extLst>
          </p:cNvPr>
          <p:cNvSpPr txBox="1"/>
          <p:nvPr/>
        </p:nvSpPr>
        <p:spPr>
          <a:xfrm>
            <a:off x="126852" y="1137678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0" name="Right Brace 29"/>
          <p:cNvSpPr/>
          <p:nvPr/>
        </p:nvSpPr>
        <p:spPr>
          <a:xfrm rot="16200000">
            <a:off x="1462166" y="1352088"/>
            <a:ext cx="208992" cy="134909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5211" y="14793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988E0307-639E-C5B3-EF81-F73420DF3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319" y="5415678"/>
            <a:ext cx="1117681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Δεν Αποφάσισα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 ΔΑ</a:t>
            </a: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3614" y="5347258"/>
            <a:ext cx="746012" cy="4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-419100" y="811012"/>
          <a:ext cx="13258800" cy="566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671758" y="6489439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3551"/>
            <a:ext cx="625920" cy="62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72816" y="53356"/>
            <a:ext cx="9813718" cy="566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Αναγωγή στο</a:t>
            </a:r>
            <a:r>
              <a:rPr kumimoji="0" lang="el-GR" altLang="el-GR" sz="28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Σύνολο 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572" y="777616"/>
            <a:ext cx="6513828" cy="7017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n-US" altLang="en-US" sz="1800" b="1" dirty="0" smtClean="0">
                <a:solidFill>
                  <a:srgbClr val="5F5F5F"/>
                </a:solidFill>
              </a:rPr>
              <a:t>24</a:t>
            </a:r>
            <a:r>
              <a:rPr lang="el-GR" altLang="en-US" sz="1800" b="1" dirty="0" smtClean="0">
                <a:solidFill>
                  <a:srgbClr val="5F5F5F"/>
                </a:solidFill>
              </a:rPr>
              <a:t>-</a:t>
            </a:r>
            <a:r>
              <a:rPr lang="en-US" altLang="en-US" sz="1800" b="1" dirty="0" smtClean="0">
                <a:solidFill>
                  <a:srgbClr val="5F5F5F"/>
                </a:solidFill>
              </a:rPr>
              <a:t>2</a:t>
            </a:r>
            <a:r>
              <a:rPr lang="el-GR" altLang="en-US" sz="1800" b="1" dirty="0" smtClean="0">
                <a:solidFill>
                  <a:srgbClr val="5F5F5F"/>
                </a:solidFill>
              </a:rPr>
              <a:t>8 Μαρτίου </a:t>
            </a:r>
            <a:r>
              <a:rPr lang="el-GR" altLang="en-US" sz="1800" b="1" dirty="0">
                <a:solidFill>
                  <a:srgbClr val="5F5F5F"/>
                </a:solidFill>
              </a:rPr>
              <a:t>2023</a:t>
            </a:r>
          </a:p>
        </p:txBody>
      </p:sp>
      <p:pic>
        <p:nvPicPr>
          <p:cNvPr id="12" name="Picture 8" descr="oikejorm_2003">
            <a:hlinkClick r:id="rId5"/>
            <a:extLst>
              <a:ext uri="{FF2B5EF4-FFF2-40B4-BE49-F238E27FC236}">
                <a16:creationId xmlns:a16="http://schemas.microsoft.com/office/drawing/2014/main" id="{790B85A5-B8CA-B98A-D271-3905D39E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9109" r="20833" b="41783"/>
          <a:stretch>
            <a:fillRect/>
          </a:stretch>
        </p:blipFill>
        <p:spPr bwMode="auto">
          <a:xfrm>
            <a:off x="4596906" y="5197817"/>
            <a:ext cx="858150" cy="50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988E0307-639E-C5B3-EF81-F73420DF3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6351" y="5266359"/>
            <a:ext cx="8452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86D2A3-5631-A779-3E9F-9880380AAC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17" r="51512"/>
          <a:stretch/>
        </p:blipFill>
        <p:spPr>
          <a:xfrm>
            <a:off x="5876087" y="5233063"/>
            <a:ext cx="749193" cy="589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9387A9-375C-D4AB-9011-1D45278E31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963" t="22851" r="37459" b="15458"/>
          <a:stretch/>
        </p:blipFill>
        <p:spPr>
          <a:xfrm>
            <a:off x="681817" y="5243845"/>
            <a:ext cx="764860" cy="4146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CA4FEC-AADC-BF50-9BE9-81B74F25A2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6771" y="5263343"/>
            <a:ext cx="1041241" cy="434133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C02BF985-3920-9A37-8453-EBC6199A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2116179" y="5243845"/>
            <a:ext cx="770581" cy="4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26479265-D35B-DE67-FBE7-016DBBE1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9" y="5193384"/>
            <a:ext cx="607281" cy="607282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29" name="Εικόνα 7" descr="C:\Users\moauser\AppData\Local\Microsoft\Windows\INetCache\Content.Word\IMG-8673dd8626e71e77b7220a2ba9e4790d-V.JPG">
            <a:extLst>
              <a:ext uri="{FF2B5EF4-FFF2-40B4-BE49-F238E27FC236}">
                <a16:creationId xmlns:a16="http://schemas.microsoft.com/office/drawing/2014/main" id="{E785F38C-040C-00A7-755C-1812BBFE08D1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40320" y="5310901"/>
            <a:ext cx="1041241" cy="43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EADD8-4CB8-5FE0-F434-5EBF2BECC590}"/>
              </a:ext>
            </a:extLst>
          </p:cNvPr>
          <p:cNvSpPr txBox="1"/>
          <p:nvPr/>
        </p:nvSpPr>
        <p:spPr>
          <a:xfrm>
            <a:off x="126852" y="1137678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0" name="Right Brace 29"/>
          <p:cNvSpPr/>
          <p:nvPr/>
        </p:nvSpPr>
        <p:spPr>
          <a:xfrm rot="16200000">
            <a:off x="1701613" y="1215022"/>
            <a:ext cx="208992" cy="134909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1531518" y="130695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3,9</a:t>
            </a:r>
            <a:r>
              <a:rPr lang="el-GR" sz="2400" b="1" dirty="0" smtClean="0">
                <a:solidFill>
                  <a:srgbClr val="C00000"/>
                </a:solidFill>
              </a:rPr>
              <a:t>%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21" name="Picture 2" descr="https://patriotikienosi.gr/wp-content/uploads/2022/05/cropped-Final_logo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 t="-1" r="28515" b="34798"/>
          <a:stretch/>
        </p:blipFill>
        <p:spPr bwMode="auto">
          <a:xfrm>
            <a:off x="9788462" y="5193384"/>
            <a:ext cx="413786" cy="40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9632826" y="5618227"/>
            <a:ext cx="80823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00" dirty="0"/>
              <a:t>ΠΑΤΡΙΩΤΙΚΗ ΕΝΩΣΗ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00414" y="5740642"/>
            <a:ext cx="1189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00" dirty="0" smtClean="0"/>
              <a:t>Π. </a:t>
            </a:r>
            <a:r>
              <a:rPr lang="el-GR" sz="700" dirty="0" err="1" smtClean="0"/>
              <a:t>Εμφιετζόγλου</a:t>
            </a:r>
            <a:endParaRPr lang="el-GR" sz="700" dirty="0" smtClean="0"/>
          </a:p>
          <a:p>
            <a:pPr algn="ctr"/>
            <a:r>
              <a:rPr lang="el-GR" sz="700" dirty="0" smtClean="0"/>
              <a:t>Κ. </a:t>
            </a:r>
            <a:r>
              <a:rPr lang="el-GR" sz="700" dirty="0" err="1" smtClean="0"/>
              <a:t>Μπογδάνος</a:t>
            </a:r>
            <a:endParaRPr lang="el-GR" sz="700" dirty="0"/>
          </a:p>
        </p:txBody>
      </p:sp>
    </p:spTree>
    <p:extLst>
      <p:ext uri="{BB962C8B-B14F-4D97-AF65-F5344CB8AC3E}">
        <p14:creationId xmlns:p14="http://schemas.microsoft.com/office/powerpoint/2010/main" val="30887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-419100" y="811012"/>
          <a:ext cx="13258800" cy="566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671758" y="6489439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3551"/>
            <a:ext cx="625920" cy="62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72816" y="53356"/>
            <a:ext cx="9813718" cy="566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Αναγωγή στο</a:t>
            </a:r>
            <a:r>
              <a:rPr kumimoji="0" lang="el-GR" altLang="el-GR" sz="28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Σύνολο 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572" y="777616"/>
            <a:ext cx="6513828" cy="7017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800" b="1" dirty="0">
                <a:solidFill>
                  <a:srgbClr val="5F5F5F"/>
                </a:solidFill>
              </a:rPr>
              <a:t>6-</a:t>
            </a:r>
            <a:r>
              <a:rPr lang="en-US" altLang="en-US" sz="1800" b="1" dirty="0">
                <a:solidFill>
                  <a:srgbClr val="5F5F5F"/>
                </a:solidFill>
              </a:rPr>
              <a:t>13</a:t>
            </a:r>
            <a:r>
              <a:rPr lang="el-GR" altLang="en-US" sz="1800" b="1" dirty="0">
                <a:solidFill>
                  <a:srgbClr val="5F5F5F"/>
                </a:solidFill>
              </a:rPr>
              <a:t> Μαρτίου 2023</a:t>
            </a:r>
          </a:p>
        </p:txBody>
      </p:sp>
      <p:pic>
        <p:nvPicPr>
          <p:cNvPr id="12" name="Picture 8" descr="oikejorm_2003">
            <a:hlinkClick r:id="rId5"/>
            <a:extLst>
              <a:ext uri="{FF2B5EF4-FFF2-40B4-BE49-F238E27FC236}">
                <a16:creationId xmlns:a16="http://schemas.microsoft.com/office/drawing/2014/main" id="{790B85A5-B8CA-B98A-D271-3905D39E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9109" r="20833" b="41783"/>
          <a:stretch>
            <a:fillRect/>
          </a:stretch>
        </p:blipFill>
        <p:spPr bwMode="auto">
          <a:xfrm>
            <a:off x="4596906" y="5197817"/>
            <a:ext cx="858150" cy="50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988E0307-639E-C5B3-EF81-F73420DF3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6351" y="5266359"/>
            <a:ext cx="8452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86D2A3-5631-A779-3E9F-9880380AAC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17" r="51512"/>
          <a:stretch/>
        </p:blipFill>
        <p:spPr>
          <a:xfrm>
            <a:off x="5876087" y="5233063"/>
            <a:ext cx="749193" cy="589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9387A9-375C-D4AB-9011-1D45278E313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963" t="22851" r="37459" b="15458"/>
          <a:stretch/>
        </p:blipFill>
        <p:spPr>
          <a:xfrm>
            <a:off x="681817" y="5243845"/>
            <a:ext cx="764860" cy="4146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CA4FEC-AADC-BF50-9BE9-81B74F25A2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6771" y="5263343"/>
            <a:ext cx="1041241" cy="434133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C02BF985-3920-9A37-8453-EBC6199A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2116179" y="5243845"/>
            <a:ext cx="770581" cy="4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26479265-D35B-DE67-FBE7-016DBBE1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9" y="5193384"/>
            <a:ext cx="607281" cy="607282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29" name="Εικόνα 7" descr="C:\Users\moauser\AppData\Local\Microsoft\Windows\INetCache\Content.Word\IMG-8673dd8626e71e77b7220a2ba9e4790d-V.JPG">
            <a:extLst>
              <a:ext uri="{FF2B5EF4-FFF2-40B4-BE49-F238E27FC236}">
                <a16:creationId xmlns:a16="http://schemas.microsoft.com/office/drawing/2014/main" id="{E785F38C-040C-00A7-755C-1812BBFE08D1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40320" y="5310901"/>
            <a:ext cx="1041241" cy="43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EADD8-4CB8-5FE0-F434-5EBF2BECC590}"/>
              </a:ext>
            </a:extLst>
          </p:cNvPr>
          <p:cNvSpPr txBox="1"/>
          <p:nvPr/>
        </p:nvSpPr>
        <p:spPr>
          <a:xfrm>
            <a:off x="126852" y="1137678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0" name="Right Brace 29"/>
          <p:cNvSpPr/>
          <p:nvPr/>
        </p:nvSpPr>
        <p:spPr>
          <a:xfrm rot="16200000">
            <a:off x="1701613" y="1215022"/>
            <a:ext cx="208992" cy="134909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1531518" y="130695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3,5</a:t>
            </a:r>
            <a:r>
              <a:rPr lang="el-GR" sz="2400" b="1" dirty="0">
                <a:solidFill>
                  <a:srgbClr val="C00000"/>
                </a:solidFill>
              </a:rPr>
              <a:t>%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33854" y="5263343"/>
            <a:ext cx="746012" cy="4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7AFB0D-D229-46BE-A277-42A9AAD2709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85754" y="6492960"/>
            <a:ext cx="7456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l-GR" sz="1000" dirty="0">
                <a:solidFill>
                  <a:schemeClr val="bg1">
                    <a:lumMod val="50000"/>
                  </a:schemeClr>
                </a:solidFill>
              </a:rPr>
              <a:t>Και ποιο από τα δύο κόμματα ΝΔ ή ΣΥΡΙΖΑ θα θέλατε να κερδίσει έστω και με μια ψήφο διαφορά στις επερχόμενες Βουλευτικές Εκλογές;</a:t>
            </a:r>
            <a:endParaRPr lang="el-GR" sz="1000" dirty="0"/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940664"/>
              </p:ext>
            </p:extLst>
          </p:nvPr>
        </p:nvGraphicFramePr>
        <p:xfrm>
          <a:off x="211006" y="1476119"/>
          <a:ext cx="11656380" cy="428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23963" t="22851" r="37459" b="15458"/>
          <a:stretch/>
        </p:blipFill>
        <p:spPr>
          <a:xfrm>
            <a:off x="1399589" y="4695295"/>
            <a:ext cx="1426738" cy="743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3551719" y="4719358"/>
            <a:ext cx="1395564" cy="695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322002" y="110424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000" b="1" dirty="0">
                <a:latin typeface="+mj-lt"/>
              </a:rPr>
              <a:t>ΝΔ  ή ΣΥΡΙΖΑ θα </a:t>
            </a:r>
            <a:r>
              <a:rPr lang="el-GR" altLang="el-GR" sz="2000" b="1" dirty="0">
                <a:solidFill>
                  <a:srgbClr val="FF0000"/>
                </a:solidFill>
                <a:latin typeface="+mj-lt"/>
              </a:rPr>
              <a:t>θέλατε</a:t>
            </a:r>
            <a:r>
              <a:rPr lang="el-GR" altLang="el-GR" sz="2000" b="1" dirty="0">
                <a:latin typeface="+mj-lt"/>
              </a:rPr>
              <a:t> να κερδίσει έστω και με μια ψήφο;</a:t>
            </a:r>
          </a:p>
          <a:p>
            <a:pPr algn="ctr">
              <a:lnSpc>
                <a:spcPct val="110000"/>
              </a:lnSpc>
            </a:pPr>
            <a:endParaRPr lang="el-GR" altLang="el-GR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el-GR" altLang="el-G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Σύνολο ερωτηθέντων (</a:t>
            </a:r>
            <a:r>
              <a:rPr lang="el-GR" altLang="el-G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Ν=1000)</a:t>
            </a: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55818" y="1732269"/>
            <a:ext cx="1764877" cy="19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2000" b="1" kern="0" dirty="0">
                <a:solidFill>
                  <a:srgbClr val="002060"/>
                </a:solidFill>
              </a:rPr>
              <a:t>Διαφορά</a:t>
            </a:r>
            <a:r>
              <a:rPr lang="en-US" altLang="en-US" sz="2000" b="1" kern="0" dirty="0">
                <a:solidFill>
                  <a:srgbClr val="002060"/>
                </a:solidFill>
              </a:rPr>
              <a:t> </a:t>
            </a:r>
            <a:r>
              <a:rPr lang="el-GR" altLang="en-US" sz="2000" b="1" kern="0" dirty="0" smtClean="0">
                <a:solidFill>
                  <a:srgbClr val="002060"/>
                </a:solidFill>
              </a:rPr>
              <a:t>3,5% </a:t>
            </a:r>
            <a:endParaRPr lang="el-GR" altLang="en-US" sz="2000" b="1" kern="0" dirty="0">
              <a:solidFill>
                <a:srgbClr val="00206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altLang="en-US" sz="20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20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570863"/>
              </p:ext>
            </p:extLst>
          </p:nvPr>
        </p:nvGraphicFramePr>
        <p:xfrm>
          <a:off x="876182" y="1703643"/>
          <a:ext cx="10470691" cy="377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696400" y="652718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5334001" y="6467980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prstClr val="black"/>
                </a:solidFill>
              </a:rPr>
              <a:t>%</a:t>
            </a:r>
            <a:endParaRPr lang="en-GB" altLang="el-GR" sz="1200" b="1">
              <a:solidFill>
                <a:prstClr val="black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22002" y="110424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altLang="el-GR" sz="2000" b="1" dirty="0">
                <a:latin typeface="+mj-lt"/>
              </a:rPr>
              <a:t>ΝΔ  ή ΣΥΡΙΖΑ θα </a:t>
            </a:r>
            <a:r>
              <a:rPr lang="el-GR" altLang="el-GR" sz="2000" b="1" dirty="0">
                <a:solidFill>
                  <a:srgbClr val="FF0000"/>
                </a:solidFill>
                <a:latin typeface="+mj-lt"/>
              </a:rPr>
              <a:t>θέλατε</a:t>
            </a:r>
            <a:r>
              <a:rPr lang="el-GR" altLang="el-GR" sz="2000" b="1" dirty="0">
                <a:latin typeface="+mj-lt"/>
              </a:rPr>
              <a:t> να κερδίσει έστω και με μια ψήφο;</a:t>
            </a:r>
          </a:p>
          <a:p>
            <a:pPr algn="ctr">
              <a:lnSpc>
                <a:spcPct val="110000"/>
              </a:lnSpc>
            </a:pPr>
            <a:endParaRPr lang="el-GR" altLang="el-GR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el-GR" altLang="el-G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Σύνολο ερωτηθέντων (</a:t>
            </a:r>
            <a:r>
              <a:rPr lang="el-GR" altLang="el-G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Ν=1000)</a:t>
            </a: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6FAD7-F884-8198-3B28-151AB7449028}"/>
              </a:ext>
            </a:extLst>
          </p:cNvPr>
          <p:cNvSpPr txBox="1"/>
          <p:nvPr/>
        </p:nvSpPr>
        <p:spPr>
          <a:xfrm>
            <a:off x="7701133" y="2070472"/>
            <a:ext cx="9460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+2,6%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287B7-A66D-C3AF-D29D-1AB10C93DD68}"/>
              </a:ext>
            </a:extLst>
          </p:cNvPr>
          <p:cNvSpPr txBox="1"/>
          <p:nvPr/>
        </p:nvSpPr>
        <p:spPr>
          <a:xfrm>
            <a:off x="3506056" y="2071693"/>
            <a:ext cx="9460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+6,2%</a:t>
            </a:r>
            <a:endParaRPr lang="el-GR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2F1F2-195E-DAB6-CA80-9665551D91A7}"/>
              </a:ext>
            </a:extLst>
          </p:cNvPr>
          <p:cNvSpPr txBox="1"/>
          <p:nvPr/>
        </p:nvSpPr>
        <p:spPr>
          <a:xfrm>
            <a:off x="5638480" y="2071694"/>
            <a:ext cx="9460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+6,8%</a:t>
            </a:r>
            <a:endParaRPr lang="el-G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9F4123-7E80-C044-9DBF-893C5FCA4CC8}"/>
              </a:ext>
            </a:extLst>
          </p:cNvPr>
          <p:cNvSpPr txBox="1"/>
          <p:nvPr/>
        </p:nvSpPr>
        <p:spPr>
          <a:xfrm>
            <a:off x="1606068" y="2070473"/>
            <a:ext cx="71365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+7%</a:t>
            </a:r>
            <a:endParaRPr lang="el-GR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46FAD7-F884-8198-3B28-151AB7449028}"/>
              </a:ext>
            </a:extLst>
          </p:cNvPr>
          <p:cNvSpPr txBox="1"/>
          <p:nvPr/>
        </p:nvSpPr>
        <p:spPr>
          <a:xfrm>
            <a:off x="9763786" y="2079388"/>
            <a:ext cx="9460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 smtClean="0"/>
              <a:t>+</a:t>
            </a:r>
            <a:r>
              <a:rPr lang="el-GR" sz="2400" dirty="0" smtClean="0"/>
              <a:t>3,5</a:t>
            </a:r>
            <a:r>
              <a:rPr lang="en-US" sz="2400" dirty="0" smtClean="0"/>
              <a:t>%</a:t>
            </a:r>
            <a:endParaRPr lang="el-GR" sz="2400" dirty="0"/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362" y="5605599"/>
            <a:ext cx="1124384" cy="397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900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7312" y="5550712"/>
            <a:ext cx="1358123" cy="397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900" dirty="0" smtClean="0">
                <a:solidFill>
                  <a:srgbClr val="FF0000"/>
                </a:solidFill>
              </a:rPr>
              <a:t>24- 28 </a:t>
            </a:r>
            <a:r>
              <a:rPr lang="el-GR" altLang="en-US" sz="900" dirty="0">
                <a:solidFill>
                  <a:srgbClr val="FF0000"/>
                </a:solidFill>
              </a:rPr>
              <a:t>Μαρτίου 2023</a:t>
            </a:r>
          </a:p>
        </p:txBody>
      </p:sp>
    </p:spTree>
    <p:extLst>
      <p:ext uri="{BB962C8B-B14F-4D97-AF65-F5344CB8AC3E}">
        <p14:creationId xmlns:p14="http://schemas.microsoft.com/office/powerpoint/2010/main" val="23706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9620" y="625834"/>
            <a:ext cx="11236758" cy="481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l-GR" altLang="el-GR" sz="1100" b="1" dirty="0"/>
              <a:t> </a:t>
            </a:r>
            <a:endParaRPr lang="en-GB" altLang="el-GR" sz="1100" dirty="0"/>
          </a:p>
          <a:p>
            <a:pPr algn="just" eaLnBrk="1" hangingPunct="1">
              <a:lnSpc>
                <a:spcPct val="90000"/>
              </a:lnSpc>
            </a:pPr>
            <a:r>
              <a:rPr lang="el-GR" altLang="el-GR" sz="1100" b="1" dirty="0"/>
              <a:t>Α. ΕΠΩΝΥΜΙΑ ΕΤΑΙΡΕΙΑΣ:</a:t>
            </a:r>
            <a:r>
              <a:rPr lang="el-GR" altLang="el-GR" sz="1100" dirty="0"/>
              <a:t> MRB HELLAS S.A. (Αριθμός Μητρώου ΕΣΡ:3) </a:t>
            </a:r>
            <a:endParaRPr lang="en-GB" altLang="el-GR" sz="1100" dirty="0"/>
          </a:p>
          <a:p>
            <a:pPr algn="just">
              <a:lnSpc>
                <a:spcPct val="90000"/>
              </a:lnSpc>
            </a:pPr>
            <a:r>
              <a:rPr lang="el-GR" altLang="el-GR" sz="1100" dirty="0"/>
              <a:t> </a:t>
            </a:r>
            <a:endParaRPr lang="en-US" altLang="el-GR" sz="1100" dirty="0"/>
          </a:p>
          <a:p>
            <a:pPr algn="just">
              <a:lnSpc>
                <a:spcPct val="90000"/>
              </a:lnSpc>
            </a:pPr>
            <a:r>
              <a:rPr lang="el-GR" altLang="el-GR" sz="1100" b="1" dirty="0"/>
              <a:t>Β. ΕΝΤΟΛΕΑΣ ΤΗΣ ΔΗΜΟΣΚΟΠΗΣΗΣ</a:t>
            </a:r>
            <a:r>
              <a:rPr lang="el-GR" altLang="el-GR" sz="1100" dirty="0"/>
              <a:t>:</a:t>
            </a:r>
            <a:r>
              <a:rPr lang="en-US" altLang="el-GR" sz="1100" dirty="0"/>
              <a:t> </a:t>
            </a:r>
            <a:r>
              <a:rPr lang="el-GR" altLang="el-GR" sz="1100" dirty="0"/>
              <a:t>Ν</a:t>
            </a:r>
            <a:r>
              <a:rPr lang="en-US" altLang="el-GR" sz="1100" dirty="0"/>
              <a:t>EWS BOMB</a:t>
            </a:r>
          </a:p>
          <a:p>
            <a:pPr algn="just">
              <a:lnSpc>
                <a:spcPct val="90000"/>
              </a:lnSpc>
            </a:pPr>
            <a:endParaRPr lang="en-US" altLang="el-GR" sz="1100" dirty="0"/>
          </a:p>
          <a:p>
            <a:pPr algn="just" eaLnBrk="1" hangingPunct="1">
              <a:lnSpc>
                <a:spcPct val="90000"/>
              </a:lnSpc>
            </a:pPr>
            <a:r>
              <a:rPr lang="el-GR" altLang="el-GR" sz="1100" b="1" dirty="0"/>
              <a:t>Γ. ΣΚΟΠΟΣ ΤΗΣ ΔΗΜΟΣΚΟΠΗΣΗΣ</a:t>
            </a:r>
            <a:r>
              <a:rPr lang="el-GR" altLang="el-GR" sz="1100" dirty="0"/>
              <a:t>: Αποτύπωση των απόψεων των ψηφοφόρων για τις πολιτικές εξελίξεις</a:t>
            </a:r>
          </a:p>
          <a:p>
            <a:pPr algn="just" eaLnBrk="1" hangingPunct="1">
              <a:lnSpc>
                <a:spcPct val="90000"/>
              </a:lnSpc>
            </a:pPr>
            <a:endParaRPr lang="el-GR" altLang="el-GR" sz="1100" b="1" dirty="0"/>
          </a:p>
          <a:p>
            <a:pPr algn="just" eaLnBrk="1" hangingPunct="1">
              <a:lnSpc>
                <a:spcPct val="90000"/>
              </a:lnSpc>
            </a:pPr>
            <a:r>
              <a:rPr lang="el-GR" altLang="el-GR" sz="1100" b="1" dirty="0"/>
              <a:t>Δ.  </a:t>
            </a:r>
            <a:r>
              <a:rPr lang="en-US" altLang="el-GR" sz="1100" b="1" dirty="0"/>
              <a:t>I</a:t>
            </a:r>
            <a:r>
              <a:rPr lang="el-GR" altLang="el-GR" sz="1100" b="1" dirty="0"/>
              <a:t>ΔΙΑΙΤΕΡΑ ΧΑΡΑΚΤΗΡΙΣΤΙΚΑ ΔΕΙΓΜΑΤΟΣ: </a:t>
            </a:r>
            <a:r>
              <a:rPr lang="el-GR" altLang="el-GR" sz="1100" dirty="0"/>
              <a:t>Αντιπροσωπευτικό, βάσει της απογραφής ΕΣΥΕ 2011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1100" b="1" dirty="0"/>
              <a:t>ΦΥΛΟ:</a:t>
            </a:r>
            <a:r>
              <a:rPr lang="el-GR" altLang="el-GR" sz="1100" dirty="0"/>
              <a:t> Άνδρες 48,6% - Γυναίκες 51,4,% </a:t>
            </a:r>
            <a:endParaRPr lang="en-GB" altLang="el-GR" sz="1100" dirty="0"/>
          </a:p>
          <a:p>
            <a:pPr algn="just" eaLnBrk="1" hangingPunct="1">
              <a:lnSpc>
                <a:spcPct val="90000"/>
              </a:lnSpc>
            </a:pPr>
            <a:r>
              <a:rPr lang="el-GR" altLang="el-GR" sz="1100" b="1" dirty="0"/>
              <a:t>ΗΛΙΚΙΑ:</a:t>
            </a:r>
            <a:r>
              <a:rPr lang="el-GR" altLang="el-GR" sz="1100" dirty="0"/>
              <a:t> 1</a:t>
            </a:r>
            <a:r>
              <a:rPr lang="en-US" altLang="el-GR" sz="1100" dirty="0"/>
              <a:t>7</a:t>
            </a:r>
            <a:r>
              <a:rPr lang="el-GR" altLang="el-GR" sz="1100" dirty="0"/>
              <a:t> και άνω</a:t>
            </a:r>
            <a:endParaRPr lang="en-GB" altLang="el-GR" sz="1100" dirty="0"/>
          </a:p>
          <a:p>
            <a:pPr algn="just" eaLnBrk="1" hangingPunct="1">
              <a:lnSpc>
                <a:spcPct val="90000"/>
              </a:lnSpc>
            </a:pPr>
            <a:r>
              <a:rPr lang="el-GR" altLang="el-GR" sz="1100" b="1" dirty="0"/>
              <a:t> </a:t>
            </a:r>
            <a:endParaRPr lang="en-GB" altLang="el-GR" sz="1100" dirty="0"/>
          </a:p>
          <a:p>
            <a:pPr algn="just">
              <a:lnSpc>
                <a:spcPct val="90000"/>
              </a:lnSpc>
            </a:pPr>
            <a:r>
              <a:rPr lang="el-GR" altLang="el-GR" sz="1100" b="1" dirty="0"/>
              <a:t>Ε</a:t>
            </a:r>
            <a:r>
              <a:rPr lang="el-GR" altLang="el-GR" sz="1100" dirty="0"/>
              <a:t>. </a:t>
            </a:r>
            <a:r>
              <a:rPr lang="el-GR" altLang="el-GR" sz="1100" b="1" dirty="0"/>
              <a:t>ΜΕΓΕΘΟΣ ΔΕΙΓΜΑΤΟΣ: 1000</a:t>
            </a:r>
            <a:r>
              <a:rPr lang="el-GR" altLang="el-GR" sz="1100" dirty="0"/>
              <a:t> άτομα </a:t>
            </a:r>
            <a:endParaRPr lang="en-US" altLang="el-GR" sz="1100" dirty="0"/>
          </a:p>
          <a:p>
            <a:pPr algn="just">
              <a:lnSpc>
                <a:spcPct val="90000"/>
              </a:lnSpc>
            </a:pPr>
            <a:endParaRPr lang="en-US" altLang="el-GR" sz="1100" b="1" dirty="0"/>
          </a:p>
          <a:p>
            <a:pPr algn="just">
              <a:lnSpc>
                <a:spcPct val="90000"/>
              </a:lnSpc>
            </a:pPr>
            <a:r>
              <a:rPr lang="el-GR" altLang="el-GR" sz="1100" b="1" dirty="0"/>
              <a:t>ΓΕΩΓΡΑΦΙΚΗ ΚΑΛΥΨΗ</a:t>
            </a:r>
            <a:r>
              <a:rPr lang="el-GR" altLang="el-GR" sz="1100" dirty="0"/>
              <a:t>: Πανελλαδική (Αθήνα, Θεσσαλονίκη, Αστικές, Ημιαστικές, Αγροτικές περιοχές)</a:t>
            </a:r>
            <a:endParaRPr lang="en-GB" altLang="el-GR" sz="1100" dirty="0"/>
          </a:p>
          <a:p>
            <a:pPr algn="just">
              <a:lnSpc>
                <a:spcPct val="90000"/>
              </a:lnSpc>
            </a:pPr>
            <a:endParaRPr lang="el-GR" altLang="el-GR" sz="1100" b="1" dirty="0"/>
          </a:p>
          <a:p>
            <a:pPr algn="just">
              <a:lnSpc>
                <a:spcPct val="90000"/>
              </a:lnSpc>
            </a:pPr>
            <a:r>
              <a:rPr lang="el-GR" altLang="el-GR" sz="1100" b="1" dirty="0"/>
              <a:t>ΣΤ.</a:t>
            </a:r>
            <a:r>
              <a:rPr lang="el-GR" altLang="el-GR" sz="1100" dirty="0"/>
              <a:t> </a:t>
            </a:r>
            <a:r>
              <a:rPr lang="el-GR" altLang="el-GR" sz="1100" b="1" dirty="0"/>
              <a:t>ΧΡΟΝΙΚΟ ΔΙΑΣΤΗΜΑ ΣΥΛΛΟΓΗΣ ΣΤΟΙΧΕΙΩΝ</a:t>
            </a:r>
            <a:r>
              <a:rPr lang="el-GR" altLang="el-GR" sz="1100" dirty="0"/>
              <a:t>:</a:t>
            </a:r>
            <a:r>
              <a:rPr lang="en-US" altLang="el-GR" sz="1100" dirty="0"/>
              <a:t> </a:t>
            </a:r>
            <a:r>
              <a:rPr lang="el-GR" altLang="el-GR" sz="1100" dirty="0" smtClean="0"/>
              <a:t>24-28 Μαρτίου 2023</a:t>
            </a:r>
            <a:endParaRPr lang="el-GR" altLang="en-US" sz="1100" dirty="0"/>
          </a:p>
          <a:p>
            <a:pPr algn="just">
              <a:lnSpc>
                <a:spcPct val="90000"/>
              </a:lnSpc>
            </a:pPr>
            <a:endParaRPr lang="el-GR" altLang="el-GR" sz="1100" dirty="0"/>
          </a:p>
          <a:p>
            <a:pPr algn="just" eaLnBrk="1" hangingPunct="1">
              <a:lnSpc>
                <a:spcPct val="90000"/>
              </a:lnSpc>
            </a:pPr>
            <a:r>
              <a:rPr lang="el-GR" altLang="el-GR" sz="1100" b="1" dirty="0"/>
              <a:t>Ζ. ΜΕΘΟΔΟΣ ΔΕΙΓΜΑΤΟΛΗΨΙΑΣ</a:t>
            </a:r>
            <a:r>
              <a:rPr lang="el-GR" altLang="el-GR" sz="1100" dirty="0"/>
              <a:t>: </a:t>
            </a:r>
            <a:r>
              <a:rPr lang="el-GR" altLang="el-GR" sz="1100" dirty="0" err="1"/>
              <a:t>Στρωματοποιημένη</a:t>
            </a:r>
            <a:r>
              <a:rPr lang="el-GR" altLang="el-GR" sz="1100" dirty="0"/>
              <a:t> Πανελλαδική Δειγματοληψία. Το δείγμα των περιοχών κατανέμεται στην χώρα λαμβάνοντας </a:t>
            </a:r>
            <a:r>
              <a:rPr lang="el-GR" altLang="el-GR" sz="1100" dirty="0" err="1"/>
              <a:t>υπόψην</a:t>
            </a:r>
            <a:r>
              <a:rPr lang="el-GR" altLang="el-GR" sz="1100" dirty="0"/>
              <a:t> πλήρως την αναλογική αντιπροσωπευτικότητα ως προς την </a:t>
            </a:r>
            <a:r>
              <a:rPr lang="el-GR" altLang="el-GR" sz="1100" dirty="0" err="1"/>
              <a:t>αστικότητα</a:t>
            </a:r>
            <a:r>
              <a:rPr lang="el-GR" altLang="el-GR" sz="1100" dirty="0"/>
              <a:t> και τα πληθυσμιακά χαρακτηριστικά.  Ως προς το φύλο και την ηλικία τηρούνται ποσοστώσεις με βάση τα στοιχεία της απογραφής από την ΕΣΥΕ. Η έρευνα διεξήχθη σύμφωνα με τους κανόνες δεοντολογίας που ορίζουν ο ΣΕΔΕΑ, η WAPOR &amp; η ΕSOMAR, μέλος των οποίων είναι η ΜRB </a:t>
            </a:r>
            <a:r>
              <a:rPr lang="el-GR" altLang="el-GR" sz="1100" dirty="0" err="1"/>
              <a:t>Hellas</a:t>
            </a:r>
            <a:r>
              <a:rPr lang="el-GR" altLang="el-GR" sz="1100" dirty="0"/>
              <a:t> S.A.</a:t>
            </a:r>
            <a:endParaRPr lang="en-GB" altLang="el-GR" sz="1100" dirty="0"/>
          </a:p>
          <a:p>
            <a:pPr algn="just" eaLnBrk="1" hangingPunct="1">
              <a:lnSpc>
                <a:spcPct val="90000"/>
              </a:lnSpc>
            </a:pPr>
            <a:r>
              <a:rPr lang="el-GR" altLang="el-GR" sz="1100" b="1" dirty="0"/>
              <a:t> </a:t>
            </a:r>
            <a:endParaRPr lang="en-GB" altLang="el-GR" sz="1100" dirty="0"/>
          </a:p>
          <a:p>
            <a:pPr algn="just">
              <a:lnSpc>
                <a:spcPct val="90000"/>
              </a:lnSpc>
            </a:pPr>
            <a:r>
              <a:rPr lang="el-GR" altLang="el-GR" sz="1100" b="1" dirty="0"/>
              <a:t>Η.</a:t>
            </a:r>
            <a:r>
              <a:rPr lang="el-GR" altLang="el-GR" sz="1100" dirty="0"/>
              <a:t> </a:t>
            </a:r>
            <a:r>
              <a:rPr lang="el-GR" altLang="el-GR" sz="1100" b="1" dirty="0"/>
              <a:t>ΜΕΘΟΔΟΣ ΣΥΛΛΟΓΗΣ ΤΩΝ ΣΤΟΙΧΕΙΩΝ:</a:t>
            </a:r>
            <a:r>
              <a:rPr lang="el-GR" altLang="el-GR" sz="1100" dirty="0"/>
              <a:t> Τηλεφωνική έρευνα με τη χρήση του ειδικού συστήματος τηλεφωνικών συνεντεύξεων CATI (</a:t>
            </a:r>
            <a:r>
              <a:rPr lang="el-GR" altLang="el-GR" sz="1100" dirty="0" err="1"/>
              <a:t>computer</a:t>
            </a:r>
            <a:r>
              <a:rPr lang="el-GR" altLang="el-GR" sz="1100" dirty="0"/>
              <a:t> </a:t>
            </a:r>
            <a:r>
              <a:rPr lang="el-GR" altLang="el-GR" sz="1100" dirty="0" err="1"/>
              <a:t>aided</a:t>
            </a:r>
            <a:r>
              <a:rPr lang="el-GR" altLang="el-GR" sz="1100" dirty="0"/>
              <a:t> </a:t>
            </a:r>
            <a:r>
              <a:rPr lang="el-GR" altLang="el-GR" sz="1100" dirty="0" err="1"/>
              <a:t>telephone</a:t>
            </a:r>
            <a:r>
              <a:rPr lang="el-GR" altLang="el-GR" sz="1100" dirty="0"/>
              <a:t> </a:t>
            </a:r>
            <a:r>
              <a:rPr lang="el-GR" altLang="el-GR" sz="1100" dirty="0" err="1"/>
              <a:t>interviews</a:t>
            </a:r>
            <a:r>
              <a:rPr lang="el-GR" altLang="el-GR" sz="1100" dirty="0"/>
              <a:t>). Ακολουθήθηκε η διαδικασία της τυχαίας επιλογής τηλεφωνικών αριθμών- (</a:t>
            </a:r>
            <a:r>
              <a:rPr lang="el-GR" altLang="el-GR" sz="1100" dirty="0" err="1"/>
              <a:t>random</a:t>
            </a:r>
            <a:r>
              <a:rPr lang="el-GR" altLang="el-GR" sz="1100" dirty="0"/>
              <a:t> </a:t>
            </a:r>
            <a:r>
              <a:rPr lang="el-GR" altLang="el-GR" sz="1100" dirty="0" err="1"/>
              <a:t>dialing</a:t>
            </a:r>
            <a:r>
              <a:rPr lang="el-GR" altLang="el-GR" sz="1100" dirty="0"/>
              <a:t>). (Σταθερά και Κινητά Τηλέφωνα) &amp; Διαδικτυακή</a:t>
            </a:r>
            <a:r>
              <a:rPr lang="en-US" altLang="el-GR" sz="1100" dirty="0"/>
              <a:t> </a:t>
            </a:r>
            <a:r>
              <a:rPr lang="el-GR" altLang="el-GR" sz="1100" dirty="0"/>
              <a:t>έρευνα με την χρήση CAWI</a:t>
            </a:r>
            <a:r>
              <a:rPr lang="en-US" altLang="el-GR" sz="1100" dirty="0"/>
              <a:t> (</a:t>
            </a:r>
            <a:r>
              <a:rPr lang="el-GR" altLang="el-GR" sz="1100" dirty="0"/>
              <a:t>αντιπροσωπευτικό του πληθυσμού</a:t>
            </a:r>
            <a:r>
              <a:rPr lang="en-US" altLang="el-GR" sz="1100" dirty="0"/>
              <a:t> </a:t>
            </a:r>
            <a:r>
              <a:rPr lang="el-GR" altLang="el-GR" sz="1100" dirty="0"/>
              <a:t>από </a:t>
            </a:r>
            <a:r>
              <a:rPr lang="en-US" altLang="el-GR" sz="1100" dirty="0"/>
              <a:t>web</a:t>
            </a:r>
            <a:r>
              <a:rPr lang="el-GR" altLang="el-GR" sz="1100" dirty="0"/>
              <a:t> </a:t>
            </a:r>
            <a:r>
              <a:rPr lang="en-US" altLang="el-GR" sz="1100" dirty="0"/>
              <a:t>panel)</a:t>
            </a:r>
            <a:endParaRPr lang="el-GR" altLang="el-GR" sz="1100" dirty="0"/>
          </a:p>
          <a:p>
            <a:pPr algn="just">
              <a:lnSpc>
                <a:spcPct val="90000"/>
              </a:lnSpc>
            </a:pPr>
            <a:endParaRPr lang="en-US" altLang="el-GR" sz="1100" dirty="0"/>
          </a:p>
          <a:p>
            <a:pPr algn="just">
              <a:lnSpc>
                <a:spcPct val="90000"/>
              </a:lnSpc>
            </a:pPr>
            <a:r>
              <a:rPr lang="en-US" altLang="el-GR" sz="1100" dirty="0"/>
              <a:t> </a:t>
            </a:r>
            <a:r>
              <a:rPr lang="el-GR" altLang="el-GR" sz="1100" b="1" dirty="0"/>
              <a:t>Θ.</a:t>
            </a:r>
            <a:r>
              <a:rPr lang="el-GR" altLang="el-GR" sz="1100" dirty="0"/>
              <a:t> </a:t>
            </a:r>
            <a:r>
              <a:rPr lang="el-GR" altLang="el-GR" sz="1100" b="1" dirty="0"/>
              <a:t>ΤΥΠΙΚΟ ΣΤΑΤΙΣΤΙΚΟ ΣΦΑΛΜΑ:</a:t>
            </a:r>
            <a:r>
              <a:rPr lang="el-GR" altLang="el-GR" sz="1100" dirty="0"/>
              <a:t>   Τα  ελάχιστα στατιστικά σφάλματα των ποσοστών της πρόθεσης ψήφου των Βουλευτικών Εκλογών είναι </a:t>
            </a:r>
            <a:r>
              <a:rPr lang="el-GR" altLang="el-GR" sz="1100" i="1" dirty="0"/>
              <a:t>: </a:t>
            </a:r>
            <a:r>
              <a:rPr lang="el-GR" altLang="el-GR" sz="1100" i="1" dirty="0">
                <a:solidFill>
                  <a:srgbClr val="009999"/>
                </a:solidFill>
              </a:rPr>
              <a:t>  </a:t>
            </a:r>
            <a:r>
              <a:rPr lang="el-GR" altLang="el-GR" sz="1100" i="1" dirty="0"/>
              <a:t> </a:t>
            </a:r>
            <a:r>
              <a:rPr lang="el-GR" altLang="el-G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ΝΔ </a:t>
            </a:r>
            <a:r>
              <a:rPr lang="el-GR" altLang="el-GR" sz="1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±2,79% ΣΥΡΙΖΑ ±2,68%</a:t>
            </a:r>
          </a:p>
          <a:p>
            <a:pPr algn="just">
              <a:lnSpc>
                <a:spcPct val="90000"/>
              </a:lnSpc>
            </a:pPr>
            <a:endParaRPr lang="el-GR" altLang="el-GR" sz="11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l-GR" altLang="el-GR" sz="1100" b="1" dirty="0"/>
              <a:t>Ι.</a:t>
            </a:r>
            <a:r>
              <a:rPr lang="el-GR" altLang="el-GR" sz="1100" dirty="0"/>
              <a:t>  </a:t>
            </a:r>
            <a:r>
              <a:rPr lang="el-GR" altLang="el-GR" sz="1100" b="1" dirty="0"/>
              <a:t>ΕΛΑΧΙΣΤΕΣ ΒΑΣΕΙΣ ΤΟΥ ΔΕΙΓΜΑΤΟΣ:</a:t>
            </a:r>
            <a:r>
              <a:rPr lang="el-GR" altLang="el-GR" sz="1100" dirty="0"/>
              <a:t> Για τα πολιτικά κόμματα που συγκεντρώνουν βάση ψηφοφόρων των οποίων το αστάθμιστο δείγμα είναι μεταξύ 60 - 100 ατόμων η ανάλυση επιτρέπεται αλλά είναι ενδεικτική.  </a:t>
            </a:r>
            <a:r>
              <a:rPr lang="el-GR" altLang="el-GR" sz="1100" b="1" dirty="0"/>
              <a:t>Οι σημειωμένες με * βάσεις δίνουν Απολύτως ενδεικτικές αναλύσεις</a:t>
            </a:r>
            <a:endParaRPr lang="en-US" altLang="el-GR" sz="1100" b="1" dirty="0"/>
          </a:p>
          <a:p>
            <a:pPr algn="just" eaLnBrk="1" hangingPunct="1">
              <a:lnSpc>
                <a:spcPct val="90000"/>
              </a:lnSpc>
            </a:pPr>
            <a:endParaRPr lang="en-GB" altLang="el-GR" sz="1100" b="1" i="1" dirty="0"/>
          </a:p>
          <a:p>
            <a:pPr algn="just" eaLnBrk="1" hangingPunct="1">
              <a:lnSpc>
                <a:spcPct val="90000"/>
              </a:lnSpc>
            </a:pPr>
            <a:r>
              <a:rPr lang="el-GR" altLang="el-GR" sz="1100" b="1" dirty="0"/>
              <a:t>ΙΑ.</a:t>
            </a:r>
            <a:r>
              <a:rPr lang="el-GR" altLang="el-GR" sz="1100" dirty="0"/>
              <a:t> </a:t>
            </a:r>
            <a:r>
              <a:rPr lang="el-GR" altLang="el-GR" sz="1100" b="1" dirty="0"/>
              <a:t>ΠΑΡΑΜΕΤΡΟΙ ΣΤΑΤΙΣΤΙΚΗΣ ΣΤΑΘΜΙΣΗΣ</a:t>
            </a:r>
            <a:r>
              <a:rPr lang="el-GR" altLang="el-GR" sz="1100" dirty="0"/>
              <a:t>: Το συνολικό πλήρες δείγμα σταθμίζεται ως προς Φύλο - Ηλικία, Περιοχή κατοικίας, και Εκλογές Ιουλίου 2019 </a:t>
            </a:r>
            <a:endParaRPr lang="en-GB" altLang="el-GR" sz="11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76400" y="1524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l-GR" sz="2400">
              <a:solidFill>
                <a:schemeClr val="bg1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68038" y="168634"/>
            <a:ext cx="804275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l-GR" altLang="el-GR" sz="2400" b="1" dirty="0"/>
              <a:t>ΤΑΥΤΟΤΗΤΑ  ΤΗΣ ΕΡΕΥΝΑΣ</a:t>
            </a:r>
            <a:r>
              <a:rPr lang="en-US" altLang="el-GR" sz="2400" b="1" dirty="0"/>
              <a:t> (</a:t>
            </a:r>
            <a:r>
              <a:rPr lang="el-GR" altLang="el-GR" sz="2400" b="1" dirty="0"/>
              <a:t>Βάσει του Νόμου 3603/2007) </a:t>
            </a:r>
            <a:endParaRPr lang="en-GB" altLang="el-GR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07022" y="6379086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9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Slide Number Placeholder 4"/>
          <p:cNvSpPr txBox="1">
            <a:spLocks noGrp="1"/>
          </p:cNvSpPr>
          <p:nvPr/>
        </p:nvSpPr>
        <p:spPr bwMode="auto">
          <a:xfrm>
            <a:off x="9661213" y="6499349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44E39BB3-022D-489C-8594-9B4F9E8D8C4D}" type="slidenum">
              <a:rPr lang="en-GB" altLang="el-GR" sz="1200">
                <a:solidFill>
                  <a:schemeClr val="bg2"/>
                </a:solidFill>
              </a:rPr>
              <a:pPr algn="r" eaLnBrk="1" hangingPunct="1"/>
              <a:t>20</a:t>
            </a:fld>
            <a:endParaRPr lang="en-GB" altLang="el-GR" sz="1200">
              <a:solidFill>
                <a:schemeClr val="bg2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22002" y="110424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el-GR" altLang="el-GR" sz="2000" b="1" dirty="0">
                <a:solidFill>
                  <a:prstClr val="black"/>
                </a:solidFill>
                <a:latin typeface="Calibri Light" panose="020F0302020204030204"/>
              </a:rPr>
              <a:t>ΝΔ  ή ΣΥΡΙΖΑ θα </a:t>
            </a:r>
            <a:r>
              <a:rPr lang="el-GR" altLang="el-GR" sz="2000" b="1" dirty="0">
                <a:solidFill>
                  <a:srgbClr val="FF0000"/>
                </a:solidFill>
                <a:latin typeface="Calibri Light" panose="020F0302020204030204"/>
              </a:rPr>
              <a:t>θέλατε</a:t>
            </a:r>
            <a:r>
              <a:rPr lang="el-GR" altLang="el-GR" sz="2000" b="1" dirty="0">
                <a:solidFill>
                  <a:prstClr val="black"/>
                </a:solidFill>
                <a:latin typeface="Calibri Light" panose="020F0302020204030204"/>
              </a:rPr>
              <a:t> να κερδίσει έστω και με μια ψήφο;</a:t>
            </a:r>
          </a:p>
          <a:p>
            <a:pPr algn="ctr">
              <a:lnSpc>
                <a:spcPct val="110000"/>
              </a:lnSpc>
            </a:pPr>
            <a:endParaRPr lang="el-GR" altLang="el-GR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ct val="110000"/>
              </a:lnSpc>
            </a:pPr>
            <a:endParaRPr lang="el-GR" altLang="el-GR" sz="105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110000"/>
              </a:lnSpc>
            </a:pP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5754" y="6492960"/>
            <a:ext cx="7456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l-GR" sz="1000" dirty="0">
                <a:solidFill>
                  <a:schemeClr val="bg1">
                    <a:lumMod val="50000"/>
                  </a:schemeClr>
                </a:solidFill>
              </a:rPr>
              <a:t>Και ποιο από τα δύο κόμματα ΝΔ ή ΣΥΡΙΖΑ θα θέλατε να κερδίσει έστω και με μια ψήφο διαφορά στις επερχόμενες Βουλευτικές Εκλογές;</a:t>
            </a:r>
            <a:endParaRPr lang="el-GR" sz="10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40598"/>
              </p:ext>
            </p:extLst>
          </p:nvPr>
        </p:nvGraphicFramePr>
        <p:xfrm>
          <a:off x="1983648" y="1475343"/>
          <a:ext cx="7669251" cy="4264089"/>
        </p:xfrm>
        <a:graphic>
          <a:graphicData uri="http://schemas.openxmlformats.org/drawingml/2006/table">
            <a:tbl>
              <a:tblPr/>
              <a:tblGrid>
                <a:gridCol w="16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935">
                  <a:extLst>
                    <a:ext uri="{9D8B030D-6E8A-4147-A177-3AD203B41FA5}">
                      <a16:colId xmlns:a16="http://schemas.microsoft.com/office/drawing/2014/main" val="1818968246"/>
                    </a:ext>
                  </a:extLst>
                </a:gridCol>
                <a:gridCol w="1132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9062">
                <a:tc>
                  <a:txBody>
                    <a:bodyPr/>
                    <a:lstStyle/>
                    <a:p>
                      <a:pPr algn="ctr" fontAlgn="b"/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9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ΝΕΑ ΔΗΜΟΚΡΑΤΙΑ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9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ΣΥΡΙΖΑ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9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Άλλο κόμμα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79321"/>
                  </a:ext>
                </a:extLst>
              </a:tr>
              <a:tr h="51529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Κανένα κόμμα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29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03857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153683" y="725866"/>
            <a:ext cx="3329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 smtClean="0">
                <a:solidFill>
                  <a:schemeClr val="bg1">
                    <a:lumMod val="50000"/>
                  </a:schemeClr>
                </a:solidFill>
              </a:rPr>
              <a:t>Ψηφοφόροι </a:t>
            </a: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606490" y="88951"/>
            <a:ext cx="991304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el-GR" altLang="el-GR" b="1" dirty="0">
                <a:latin typeface="+mj-lt"/>
              </a:rPr>
              <a:t>ΝΔ  ή ΣΥΡΙΖΑ </a:t>
            </a:r>
            <a:r>
              <a:rPr lang="el-GR" altLang="el-GR" b="1" dirty="0">
                <a:solidFill>
                  <a:srgbClr val="000000"/>
                </a:solidFill>
                <a:latin typeface="+mj-lt"/>
              </a:rPr>
              <a:t>θα σας </a:t>
            </a:r>
            <a:r>
              <a:rPr lang="el-GR" altLang="el-GR" b="1" dirty="0">
                <a:solidFill>
                  <a:srgbClr val="FF0000"/>
                </a:solidFill>
                <a:latin typeface="+mj-lt"/>
              </a:rPr>
              <a:t>ενοχλούσε αν κερδίσει έστω και με μια ψήφο</a:t>
            </a:r>
            <a:r>
              <a:rPr lang="el-GR" altLang="el-GR" b="1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algn="ctr">
              <a:lnSpc>
                <a:spcPct val="110000"/>
              </a:lnSpc>
            </a:pPr>
            <a:endParaRPr lang="en-US" altLang="el-GR" sz="11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el-GR" altLang="el-GR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Calibri" panose="020F0502020204030204" pitchFamily="34" charset="0"/>
              </a:rPr>
              <a:t>Ν=1000)</a:t>
            </a:r>
            <a:endParaRPr lang="el-GR" altLang="el-GR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7AFB0D-D229-46BE-A277-42A9AAD2709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76582" y="6403021"/>
            <a:ext cx="773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l-GR" sz="1000" dirty="0">
                <a:solidFill>
                  <a:schemeClr val="bg1">
                    <a:lumMod val="50000"/>
                  </a:schemeClr>
                </a:solidFill>
              </a:rPr>
              <a:t>Ποιο από τα δύο ΝΔ ή ΣΥΡΙΖΑ ή θα σας ενοχλούσε εάν κέρδιζε έστω και με μια ψήφο διαφορά στις επερχόμενες Βουλευτικές Εκλογές ; </a:t>
            </a:r>
            <a:endParaRPr lang="el-GR" sz="1000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64220"/>
              </p:ext>
            </p:extLst>
          </p:nvPr>
        </p:nvGraphicFramePr>
        <p:xfrm>
          <a:off x="343405" y="1835373"/>
          <a:ext cx="11656380" cy="366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3963" t="22851" r="37459" b="15458"/>
          <a:stretch/>
        </p:blipFill>
        <p:spPr>
          <a:xfrm>
            <a:off x="1554091" y="4664635"/>
            <a:ext cx="1543364" cy="743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3645705" y="4664635"/>
            <a:ext cx="1543363" cy="718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63267" y="1979152"/>
            <a:ext cx="1764877" cy="19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n-US" sz="2000" b="1" kern="0" dirty="0">
                <a:solidFill>
                  <a:srgbClr val="0070C0"/>
                </a:solidFill>
              </a:rPr>
              <a:t>Διαφορά</a:t>
            </a:r>
            <a:r>
              <a:rPr lang="en-US" altLang="en-US" sz="2000" b="1" kern="0" dirty="0">
                <a:solidFill>
                  <a:srgbClr val="0070C0"/>
                </a:solidFill>
              </a:rPr>
              <a:t> </a:t>
            </a:r>
            <a:r>
              <a:rPr lang="el-GR" altLang="en-US" sz="2000" b="1" kern="0" dirty="0" smtClean="0">
                <a:solidFill>
                  <a:srgbClr val="0070C0"/>
                </a:solidFill>
              </a:rPr>
              <a:t>1,3% </a:t>
            </a:r>
            <a:endParaRPr lang="el-GR" altLang="en-US" sz="2000" b="1" kern="0" dirty="0">
              <a:solidFill>
                <a:srgbClr val="0070C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altLang="en-US" sz="20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76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429773"/>
              </p:ext>
            </p:extLst>
          </p:nvPr>
        </p:nvGraphicFramePr>
        <p:xfrm>
          <a:off x="1094100" y="1711955"/>
          <a:ext cx="10595137" cy="377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696400" y="652718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5334001" y="6467980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prstClr val="black"/>
                </a:solidFill>
              </a:rPr>
              <a:t>%</a:t>
            </a:r>
            <a:endParaRPr lang="en-GB" altLang="el-GR" sz="1200" b="1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963" t="22851" r="37459" b="15458"/>
          <a:stretch/>
        </p:blipFill>
        <p:spPr>
          <a:xfrm>
            <a:off x="878829" y="2737336"/>
            <a:ext cx="794790" cy="48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797567" y="3599173"/>
            <a:ext cx="957315" cy="47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6490" y="88951"/>
            <a:ext cx="991304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el-GR" altLang="el-GR" b="1" dirty="0">
                <a:latin typeface="+mj-lt"/>
              </a:rPr>
              <a:t>ΝΔ  ή ΣΥΡΙΖΑ </a:t>
            </a:r>
            <a:r>
              <a:rPr lang="el-GR" altLang="el-GR" b="1" dirty="0">
                <a:solidFill>
                  <a:srgbClr val="000000"/>
                </a:solidFill>
                <a:latin typeface="+mj-lt"/>
              </a:rPr>
              <a:t>θα σας </a:t>
            </a:r>
            <a:r>
              <a:rPr lang="el-GR" altLang="el-GR" b="1" dirty="0">
                <a:solidFill>
                  <a:srgbClr val="FF0000"/>
                </a:solidFill>
                <a:latin typeface="+mj-lt"/>
              </a:rPr>
              <a:t>ενοχλούσε αν κερδίσει έστω και με μια ψήφο</a:t>
            </a:r>
            <a:r>
              <a:rPr lang="el-GR" altLang="el-GR" b="1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algn="ctr">
              <a:lnSpc>
                <a:spcPct val="110000"/>
              </a:lnSpc>
            </a:pPr>
            <a:endParaRPr lang="en-US" altLang="el-GR" sz="11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el-GR" altLang="el-GR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Calibri" panose="020F0502020204030204" pitchFamily="34" charset="0"/>
              </a:rPr>
              <a:t>Ν=1000)</a:t>
            </a:r>
            <a:endParaRPr lang="el-GR" altLang="el-GR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681A1-9395-CD1B-1993-32CEDD81BB2F}"/>
              </a:ext>
            </a:extLst>
          </p:cNvPr>
          <p:cNvSpPr txBox="1"/>
          <p:nvPr/>
        </p:nvSpPr>
        <p:spPr>
          <a:xfrm>
            <a:off x="8057987" y="1955251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+</a:t>
            </a:r>
            <a:r>
              <a:rPr lang="el-GR" sz="2400" b="1" dirty="0">
                <a:solidFill>
                  <a:srgbClr val="0070C0"/>
                </a:solidFill>
              </a:rPr>
              <a:t>7,3</a:t>
            </a:r>
            <a:r>
              <a:rPr lang="en-US" sz="2400" b="1" dirty="0">
                <a:solidFill>
                  <a:srgbClr val="0070C0"/>
                </a:solidFill>
              </a:rPr>
              <a:t>%</a:t>
            </a:r>
            <a:endParaRPr lang="el-GR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C743B-E967-3CB1-192A-4CA34E0578D3}"/>
              </a:ext>
            </a:extLst>
          </p:cNvPr>
          <p:cNvSpPr txBox="1"/>
          <p:nvPr/>
        </p:nvSpPr>
        <p:spPr>
          <a:xfrm>
            <a:off x="3544694" y="1953896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l-GR" sz="2400" b="1" dirty="0">
                <a:solidFill>
                  <a:srgbClr val="FF0000"/>
                </a:solidFill>
              </a:rPr>
              <a:t>1,3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05B9B-77AC-DED0-EC4F-33998363B291}"/>
              </a:ext>
            </a:extLst>
          </p:cNvPr>
          <p:cNvSpPr txBox="1"/>
          <p:nvPr/>
        </p:nvSpPr>
        <p:spPr>
          <a:xfrm>
            <a:off x="5965964" y="1953891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+</a:t>
            </a:r>
            <a:r>
              <a:rPr lang="el-GR" sz="2400" b="1" dirty="0">
                <a:solidFill>
                  <a:srgbClr val="0070C0"/>
                </a:solidFill>
              </a:rPr>
              <a:t>1,5</a:t>
            </a:r>
            <a:r>
              <a:rPr lang="en-US" sz="2400" b="1" dirty="0">
                <a:solidFill>
                  <a:srgbClr val="0070C0"/>
                </a:solidFill>
              </a:rPr>
              <a:t>%</a:t>
            </a:r>
            <a:endParaRPr lang="el-GR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03A22-36D5-4144-BA51-53FD63823011}"/>
              </a:ext>
            </a:extLst>
          </p:cNvPr>
          <p:cNvSpPr txBox="1"/>
          <p:nvPr/>
        </p:nvSpPr>
        <p:spPr>
          <a:xfrm>
            <a:off x="1820071" y="1994403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l-GR" sz="2400" b="1" dirty="0">
                <a:solidFill>
                  <a:srgbClr val="FF0000"/>
                </a:solidFill>
              </a:rPr>
              <a:t>0,5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681A1-9395-CD1B-1993-32CEDD81BB2F}"/>
              </a:ext>
            </a:extLst>
          </p:cNvPr>
          <p:cNvSpPr txBox="1"/>
          <p:nvPr/>
        </p:nvSpPr>
        <p:spPr>
          <a:xfrm>
            <a:off x="10125368" y="195389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</a:rPr>
              <a:t>,3%</a:t>
            </a:r>
            <a:endParaRPr lang="el-GR" sz="2400" b="1" dirty="0">
              <a:solidFill>
                <a:srgbClr val="0070C0"/>
              </a:solidFill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788" y="5647561"/>
            <a:ext cx="1294015" cy="397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900" dirty="0" smtClean="0">
                <a:solidFill>
                  <a:srgbClr val="FF0000"/>
                </a:solidFill>
              </a:rPr>
              <a:t>24-28 Μαρτίου 2023</a:t>
            </a:r>
            <a:endParaRPr lang="el-GR" altLang="en-US" sz="900" dirty="0">
              <a:solidFill>
                <a:srgbClr val="FF0000"/>
              </a:solidFill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842" y="5631874"/>
            <a:ext cx="1124384" cy="397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900" dirty="0">
                <a:solidFill>
                  <a:srgbClr val="FF0000"/>
                </a:solidFill>
              </a:rPr>
              <a:t>6- 13 Μαρτίου 2023</a:t>
            </a:r>
          </a:p>
        </p:txBody>
      </p:sp>
    </p:spTree>
    <p:extLst>
      <p:ext uri="{BB962C8B-B14F-4D97-AF65-F5344CB8AC3E}">
        <p14:creationId xmlns:p14="http://schemas.microsoft.com/office/powerpoint/2010/main" val="29787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Slide Number Placeholder 4"/>
          <p:cNvSpPr txBox="1">
            <a:spLocks noGrp="1"/>
          </p:cNvSpPr>
          <p:nvPr/>
        </p:nvSpPr>
        <p:spPr bwMode="auto">
          <a:xfrm>
            <a:off x="9661213" y="6499349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44E39BB3-022D-489C-8594-9B4F9E8D8C4D}" type="slidenum">
              <a:rPr lang="en-GB" altLang="el-GR" sz="1200">
                <a:solidFill>
                  <a:schemeClr val="bg2"/>
                </a:solidFill>
              </a:rPr>
              <a:pPr algn="r" eaLnBrk="1" hangingPunct="1"/>
              <a:t>23</a:t>
            </a:fld>
            <a:endParaRPr lang="en-GB" altLang="el-GR" sz="1200">
              <a:solidFill>
                <a:schemeClr val="bg2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0558" y="76686"/>
            <a:ext cx="1068213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el-GR" altLang="el-GR" sz="2800" b="1" dirty="0">
                <a:solidFill>
                  <a:prstClr val="black"/>
                </a:solidFill>
                <a:latin typeface="Calibri Light" panose="020F0302020204030204"/>
              </a:rPr>
              <a:t>ΝΔ  ή ΣΥΡΙΖΑ </a:t>
            </a:r>
            <a:r>
              <a:rPr lang="el-GR" altLang="el-GR" sz="2800" b="1" dirty="0">
                <a:solidFill>
                  <a:srgbClr val="000000"/>
                </a:solidFill>
                <a:latin typeface="Calibri Light" panose="020F0302020204030204"/>
              </a:rPr>
              <a:t>θα σας </a:t>
            </a:r>
            <a:r>
              <a:rPr lang="el-GR" altLang="el-GR" sz="2800" b="1" dirty="0">
                <a:solidFill>
                  <a:srgbClr val="FF0000"/>
                </a:solidFill>
                <a:latin typeface="Calibri Light" panose="020F0302020204030204"/>
              </a:rPr>
              <a:t>ενοχλούσε αν κερδίσει έστω και με μια ψήφο;</a:t>
            </a:r>
          </a:p>
          <a:p>
            <a:pPr algn="ctr">
              <a:lnSpc>
                <a:spcPct val="110000"/>
              </a:lnSpc>
            </a:pPr>
            <a:endParaRPr lang="el-GR" altLang="el-GR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ct val="110000"/>
              </a:lnSpc>
            </a:pPr>
            <a:endParaRPr lang="el-GR" altLang="el-GR" sz="105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110000"/>
              </a:lnSpc>
            </a:pP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6582" y="6403021"/>
            <a:ext cx="7735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l-GR" sz="1000" dirty="0">
                <a:solidFill>
                  <a:schemeClr val="bg1">
                    <a:lumMod val="50000"/>
                  </a:schemeClr>
                </a:solidFill>
              </a:rPr>
              <a:t>Ποιο από τα δύο ΝΔ ή ΣΥΡΙΖΑ ή θα σας ενοχλούσε εάν κέρδιζε έστω και με μια ψήφο διαφορά στις επερχόμενες Βουλευτικές Εκλογές ; </a:t>
            </a:r>
            <a:endParaRPr lang="el-GR" sz="1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3ECE9B-221D-C791-8C51-7D62DBE2793E}"/>
              </a:ext>
            </a:extLst>
          </p:cNvPr>
          <p:cNvSpPr/>
          <p:nvPr/>
        </p:nvSpPr>
        <p:spPr>
          <a:xfrm>
            <a:off x="3693044" y="3783565"/>
            <a:ext cx="793102" cy="377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978ED0-0FC5-55D9-0C79-7932BFCDE635}"/>
              </a:ext>
            </a:extLst>
          </p:cNvPr>
          <p:cNvSpPr/>
          <p:nvPr/>
        </p:nvSpPr>
        <p:spPr>
          <a:xfrm>
            <a:off x="5532730" y="3240055"/>
            <a:ext cx="793102" cy="377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8B310F-63AE-419C-9EA8-CBF9B0E6E413}"/>
              </a:ext>
            </a:extLst>
          </p:cNvPr>
          <p:cNvSpPr/>
          <p:nvPr/>
        </p:nvSpPr>
        <p:spPr>
          <a:xfrm>
            <a:off x="3693044" y="3202745"/>
            <a:ext cx="793102" cy="37789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C31E53-2DFE-E97C-B92C-331463A65608}"/>
              </a:ext>
            </a:extLst>
          </p:cNvPr>
          <p:cNvSpPr/>
          <p:nvPr/>
        </p:nvSpPr>
        <p:spPr>
          <a:xfrm>
            <a:off x="5532730" y="3758194"/>
            <a:ext cx="793102" cy="37789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836348"/>
              </p:ext>
            </p:extLst>
          </p:nvPr>
        </p:nvGraphicFramePr>
        <p:xfrm>
          <a:off x="2585258" y="1468525"/>
          <a:ext cx="7669251" cy="4264089"/>
        </p:xfrm>
        <a:graphic>
          <a:graphicData uri="http://schemas.openxmlformats.org/drawingml/2006/table">
            <a:tbl>
              <a:tblPr/>
              <a:tblGrid>
                <a:gridCol w="168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935">
                  <a:extLst>
                    <a:ext uri="{9D8B030D-6E8A-4147-A177-3AD203B41FA5}">
                      <a16:colId xmlns:a16="http://schemas.microsoft.com/office/drawing/2014/main" val="1818968246"/>
                    </a:ext>
                  </a:extLst>
                </a:gridCol>
                <a:gridCol w="1132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9062">
                <a:tc>
                  <a:txBody>
                    <a:bodyPr/>
                    <a:lstStyle/>
                    <a:p>
                      <a:pPr algn="ctr" fontAlgn="b"/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9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ΝΕΑ ΔΗΜΟΚΡΑΤΙΑ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9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ΣΥΡΙΖΑ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9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Άλλο κόμμα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79321"/>
                  </a:ext>
                </a:extLst>
              </a:tr>
              <a:tr h="51529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Κανένα κόμμα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29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03857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153683" y="725866"/>
            <a:ext cx="3329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 smtClean="0">
                <a:solidFill>
                  <a:schemeClr val="bg1">
                    <a:lumMod val="50000"/>
                  </a:schemeClr>
                </a:solidFill>
              </a:rPr>
              <a:t>Ψηφοφόροι </a:t>
            </a: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19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666423"/>
              </p:ext>
            </p:extLst>
          </p:nvPr>
        </p:nvGraphicFramePr>
        <p:xfrm>
          <a:off x="436587" y="3598326"/>
          <a:ext cx="11458767" cy="312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0733" y="29225"/>
            <a:ext cx="10913383" cy="588786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l-GR" sz="1800" b="1" dirty="0">
                <a:solidFill>
                  <a:schemeClr val="bg2">
                    <a:lumMod val="25000"/>
                  </a:schemeClr>
                </a:solidFill>
              </a:rPr>
              <a:t>Στάση απέναντι </a:t>
            </a:r>
            <a:r>
              <a:rPr lang="el-GR" sz="2000" b="1" dirty="0">
                <a:solidFill>
                  <a:schemeClr val="bg2">
                    <a:lumMod val="25000"/>
                  </a:schemeClr>
                </a:solidFill>
              </a:rPr>
              <a:t>στην ΝΔ / στο ΣΥΡΙΖΑ </a:t>
            </a:r>
            <a:endParaRPr lang="el-GR" altLang="el-GR" sz="12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622969"/>
              </p:ext>
            </p:extLst>
          </p:nvPr>
        </p:nvGraphicFramePr>
        <p:xfrm>
          <a:off x="497378" y="1099946"/>
          <a:ext cx="11397976" cy="283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2007925" y="6613200"/>
            <a:ext cx="7763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Ποια από τις παρακάτω φράσεις σας εκφράζει καλύτερα ως προς την ΝΔ / τον ΣΥΡΙΖΑ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0678" y="792170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Σύνολο ερωτηθέντων (</a:t>
            </a:r>
            <a:r>
              <a:rPr kumimoji="0" lang="el-GR" altLang="el-G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Ν=1000)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A9D341-F4A2-07EB-3B4E-52CAFA985C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63" t="22851" r="37459" b="15458"/>
          <a:stretch/>
        </p:blipFill>
        <p:spPr>
          <a:xfrm>
            <a:off x="368358" y="1437112"/>
            <a:ext cx="1095495" cy="593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45BEF6-1ED3-E921-F9CE-0091F03FBA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608" t="19998" r="20082" b="19203"/>
          <a:stretch/>
        </p:blipFill>
        <p:spPr>
          <a:xfrm>
            <a:off x="436587" y="4231660"/>
            <a:ext cx="1178139" cy="624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0328" y="134110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31,8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8549" y="453218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05" y="1037279"/>
            <a:ext cx="182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Επιλέγω την ΝΔ…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109850" y="3862328"/>
            <a:ext cx="229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Επιλέγω τον ΣΥΡΙΖΑ 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91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0733" y="29225"/>
            <a:ext cx="10913383" cy="588786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l-GR" sz="1800" b="1" dirty="0">
                <a:solidFill>
                  <a:schemeClr val="bg2">
                    <a:lumMod val="25000"/>
                  </a:schemeClr>
                </a:solidFill>
              </a:rPr>
              <a:t>Στάση απέναντι </a:t>
            </a:r>
            <a:r>
              <a:rPr lang="el-GR" sz="2000" b="1" dirty="0">
                <a:solidFill>
                  <a:schemeClr val="bg2">
                    <a:lumMod val="25000"/>
                  </a:schemeClr>
                </a:solidFill>
              </a:rPr>
              <a:t>στην ΝΔ / στο ΣΥΡΙΖΑ </a:t>
            </a:r>
            <a:endParaRPr lang="el-GR" altLang="el-GR" sz="12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7925" y="6613200"/>
            <a:ext cx="7763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Ποια από τις παρακάτω φράσεις σας εκφράζει καλύτερα ως προς την ΝΔ / τον ΣΥΡΙΖΑ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0678" y="792170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Σύνολο ερωτηθέντων (</a:t>
            </a:r>
            <a:r>
              <a:rPr kumimoji="0" lang="el-GR" altLang="el-G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Ν=1000)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653" y="915020"/>
            <a:ext cx="1710104" cy="701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noProof="0" dirty="0" smtClean="0">
                <a:solidFill>
                  <a:srgbClr val="5F5F5F"/>
                </a:solidFill>
              </a:rPr>
              <a:t>NEWSBOMB</a:t>
            </a:r>
            <a:endParaRPr kumimoji="0" lang="el-GR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n-US" altLang="en-US" sz="1200" b="1" dirty="0" smtClean="0">
                <a:solidFill>
                  <a:srgbClr val="FF0000"/>
                </a:solidFill>
              </a:rPr>
              <a:t>24</a:t>
            </a:r>
            <a:r>
              <a:rPr lang="el-GR" altLang="en-US" sz="1200" b="1" dirty="0" smtClean="0">
                <a:solidFill>
                  <a:srgbClr val="FF0000"/>
                </a:solidFill>
              </a:rPr>
              <a:t>- 2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8</a:t>
            </a:r>
            <a:r>
              <a:rPr lang="el-GR" altLang="en-US" sz="1200" b="1" dirty="0" smtClean="0">
                <a:solidFill>
                  <a:srgbClr val="FF0000"/>
                </a:solidFill>
              </a:rPr>
              <a:t> </a:t>
            </a:r>
            <a:r>
              <a:rPr lang="el-GR" altLang="en-US" sz="1200" b="1" dirty="0">
                <a:solidFill>
                  <a:srgbClr val="FF0000"/>
                </a:solidFill>
              </a:rPr>
              <a:t>Μαρτίου 2023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776" y="915020"/>
            <a:ext cx="1710104" cy="701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</a:t>
            </a:r>
            <a:r>
              <a:rPr lang="en-US" altLang="en-US" sz="1200" b="1" dirty="0" smtClean="0">
                <a:solidFill>
                  <a:srgbClr val="5F5F5F"/>
                </a:solidFill>
              </a:rPr>
              <a:t>PEN TV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200" b="1" dirty="0">
                <a:solidFill>
                  <a:srgbClr val="FF0000"/>
                </a:solidFill>
              </a:rPr>
              <a:t>6- 13 Μαρτίου 2023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889808" y="1206584"/>
            <a:ext cx="0" cy="536412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12886" r="61235"/>
          <a:stretch/>
        </p:blipFill>
        <p:spPr>
          <a:xfrm>
            <a:off x="785252" y="1865490"/>
            <a:ext cx="3735425" cy="46600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1329" y="1926886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Επιλέγω την ΝΔ…</a:t>
            </a:r>
            <a:endParaRPr lang="el-GR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85252" y="4215542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Επιλέγω τον ΣΥΡΙΖΑ …</a:t>
            </a:r>
            <a:endParaRPr lang="el-GR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3280" r="62143"/>
          <a:stretch/>
        </p:blipFill>
        <p:spPr>
          <a:xfrm>
            <a:off x="7230531" y="1753380"/>
            <a:ext cx="3771624" cy="48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96950" y="93266"/>
            <a:ext cx="92519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l-GR" altLang="el-GR" sz="2400" b="1" dirty="0">
                <a:solidFill>
                  <a:srgbClr val="FF0000"/>
                </a:solidFill>
                <a:latin typeface="Calibri Light" panose="020F0302020204030204"/>
                <a:ea typeface="+mn-ea"/>
                <a:cs typeface="+mn-cs"/>
              </a:rPr>
              <a:t>Παράσταση νίκης </a:t>
            </a:r>
            <a:r>
              <a:rPr lang="el-GR" altLang="el-GR" sz="2400" b="1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  <a:ea typeface="+mn-ea"/>
                <a:cs typeface="+mn-cs"/>
              </a:rPr>
              <a:t>κόμματος σε βουλευτικές εκλογές</a:t>
            </a:r>
            <a:r>
              <a:rPr lang="el-GR" altLang="el-GR" sz="2000" b="1" dirty="0">
                <a:solidFill>
                  <a:schemeClr val="tx1"/>
                </a:solidFill>
              </a:rPr>
              <a:t/>
            </a:r>
            <a:br>
              <a:rPr lang="el-GR" altLang="el-GR" sz="2000" b="1" dirty="0">
                <a:solidFill>
                  <a:schemeClr val="tx1"/>
                </a:solidFill>
              </a:rPr>
            </a:br>
            <a:r>
              <a:rPr lang="el-GR" altLang="el-GR" sz="105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l-GR" altLang="el-GR" sz="105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l-GR" altLang="el-GR" sz="12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Σύνολο ερωτηθέντων (</a:t>
            </a:r>
            <a:r>
              <a:rPr lang="el-GR" altLang="el-GR" sz="1200" b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+mn-ea"/>
                <a:cs typeface="+mn-cs"/>
              </a:rPr>
              <a:t>Ν=1000)</a:t>
            </a:r>
            <a:endParaRPr lang="en-GB" altLang="el-GR" sz="1200" b="1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4" name="Footer Placeholder 2"/>
          <p:cNvSpPr txBox="1">
            <a:spLocks noGrp="1"/>
          </p:cNvSpPr>
          <p:nvPr/>
        </p:nvSpPr>
        <p:spPr bwMode="auto">
          <a:xfrm>
            <a:off x="76200" y="6568966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Παράσταση νίκης κόμματος 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9696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61564-311C-44EF-A420-0380E504E75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808789" y="58674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2027" y="6413558"/>
            <a:ext cx="75244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Ανεξάρτητα από τις κομματικές σας προτιμήσεις, ποιο κόμμα πιστεύετε ότι θα κερδίσει στις επερχόμενες Βουλευτικές Εκλογές; </a:t>
            </a: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646362"/>
              </p:ext>
            </p:extLst>
          </p:nvPr>
        </p:nvGraphicFramePr>
        <p:xfrm>
          <a:off x="285449" y="1695323"/>
          <a:ext cx="11474951" cy="409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3963" t="22851" r="37459" b="15458"/>
          <a:stretch/>
        </p:blipFill>
        <p:spPr>
          <a:xfrm>
            <a:off x="1767519" y="4831742"/>
            <a:ext cx="1673237" cy="799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3891630" y="4894153"/>
            <a:ext cx="2062392" cy="781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440756" y="1720933"/>
            <a:ext cx="1764877" cy="51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Διαφορά </a:t>
            </a:r>
            <a:r>
              <a:rPr kumimoji="0" lang="el-G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17,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</a:t>
            </a:r>
            <a:r>
              <a:rPr kumimoji="0" lang="el-G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13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111744"/>
              </p:ext>
            </p:extLst>
          </p:nvPr>
        </p:nvGraphicFramePr>
        <p:xfrm>
          <a:off x="1288546" y="1664919"/>
          <a:ext cx="10183018" cy="377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696400" y="652718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C29D3-5993-4A28-859E-E8B683B4B590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5334001" y="6467980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96950" y="93266"/>
            <a:ext cx="92519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Παράσταση νίκης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κόμματος σε βουλευτικές εκλογές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Σύνολο ερωτηθέντων (</a:t>
            </a:r>
            <a:r>
              <a:rPr kumimoji="0" lang="el-GR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Ν=1000)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963" t="22851" r="37459" b="15458"/>
          <a:stretch/>
        </p:blipFill>
        <p:spPr>
          <a:xfrm>
            <a:off x="797567" y="2186247"/>
            <a:ext cx="794790" cy="48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958" r="20062" b="19162"/>
          <a:stretch>
            <a:fillRect/>
          </a:stretch>
        </p:blipFill>
        <p:spPr bwMode="auto">
          <a:xfrm>
            <a:off x="797567" y="3803064"/>
            <a:ext cx="957315" cy="47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870" y="5701453"/>
            <a:ext cx="1124384" cy="397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900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166" y="5701453"/>
            <a:ext cx="1294015" cy="397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900" dirty="0" smtClean="0">
                <a:solidFill>
                  <a:srgbClr val="FF0000"/>
                </a:solidFill>
              </a:rPr>
              <a:t>24- 28 Μαρτίου 2023</a:t>
            </a:r>
            <a:endParaRPr lang="el-GR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13963" y="87329"/>
            <a:ext cx="92519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l-GR" altLang="el-GR" sz="2000" b="1" dirty="0">
                <a:solidFill>
                  <a:srgbClr val="FF0000"/>
                </a:solidFill>
                <a:latin typeface="Calibri Light" panose="020F0302020204030204"/>
                <a:ea typeface="+mn-ea"/>
                <a:cs typeface="+mn-cs"/>
              </a:rPr>
              <a:t>Παράσταση νίκης </a:t>
            </a:r>
            <a:r>
              <a:rPr lang="el-GR" altLang="el-GR" sz="2000" b="1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  <a:ea typeface="+mn-ea"/>
                <a:cs typeface="+mn-cs"/>
              </a:rPr>
              <a:t>κόμματος σε βουλευτικές εκλογές</a:t>
            </a:r>
            <a:r>
              <a:rPr lang="el-GR" altLang="el-GR" sz="1800" b="1" dirty="0">
                <a:solidFill>
                  <a:schemeClr val="tx1"/>
                </a:solidFill>
              </a:rPr>
              <a:t/>
            </a:r>
            <a:br>
              <a:rPr lang="el-GR" altLang="el-GR" sz="1800" b="1" dirty="0">
                <a:solidFill>
                  <a:schemeClr val="tx1"/>
                </a:solidFill>
              </a:rPr>
            </a:br>
            <a:r>
              <a:rPr lang="el-GR" altLang="el-GR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l-GR" altLang="el-GR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en-GB" altLang="el-GR" sz="1200" b="1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96964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61564-311C-44EF-A420-0380E504E75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808789" y="58674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8154" y="6305977"/>
            <a:ext cx="73106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Ανεξάρτητα από τις κομματικές σας προτιμήσεις, ποιο κόμμα πιστεύετε ότι θα κερδίσει στις επερχόμενες Βουλευτικές Εκλογές; </a:t>
            </a:r>
            <a:br>
              <a:rPr kumimoji="0" lang="el-GR" alt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76230"/>
              </p:ext>
            </p:extLst>
          </p:nvPr>
        </p:nvGraphicFramePr>
        <p:xfrm>
          <a:off x="147061" y="1587730"/>
          <a:ext cx="5493437" cy="3770613"/>
        </p:xfrm>
        <a:graphic>
          <a:graphicData uri="http://schemas.openxmlformats.org/drawingml/2006/table">
            <a:tbl>
              <a:tblPr/>
              <a:tblGrid>
                <a:gridCol w="120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515">
                  <a:extLst>
                    <a:ext uri="{9D8B030D-6E8A-4147-A177-3AD203B41FA5}">
                      <a16:colId xmlns:a16="http://schemas.microsoft.com/office/drawing/2014/main" val="3652082712"/>
                    </a:ext>
                  </a:extLst>
                </a:gridCol>
                <a:gridCol w="811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8018">
                <a:tc>
                  <a:txBody>
                    <a:bodyPr/>
                    <a:lstStyle/>
                    <a:p>
                      <a:pPr algn="ctr" fontAlgn="b"/>
                      <a:endParaRPr kumimoji="0" lang="en-U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ΝΕΑ ΔΗΜΟΚΡΑΤΙΑ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24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ΣΥΡΙΖΑ - Προοδευτική Συμμαχία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,3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1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ΆΛΛΟ ΚΟΜΜΑ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79321"/>
                  </a:ext>
                </a:extLst>
              </a:tr>
              <a:tr h="6741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615847"/>
              </p:ext>
            </p:extLst>
          </p:nvPr>
        </p:nvGraphicFramePr>
        <p:xfrm>
          <a:off x="6957754" y="1620983"/>
          <a:ext cx="5123430" cy="3737361"/>
        </p:xfrm>
        <a:graphic>
          <a:graphicData uri="http://schemas.openxmlformats.org/drawingml/2006/table">
            <a:tbl>
              <a:tblPr/>
              <a:tblGrid>
                <a:gridCol w="921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169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1039083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7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ΝΕΑ ΔΗΜΟΚΡΑΤΙΑ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7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ΣΥΡΙΖΑ - Προοδευτική Συμμαχία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,3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01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ΆΛΛΟ ΚΟΜΜΑ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72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08773" y="725866"/>
            <a:ext cx="501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ChangeArrowheads="1"/>
          </p:cNvSpPr>
          <p:nvPr/>
        </p:nvSpPr>
        <p:spPr bwMode="auto">
          <a:xfrm>
            <a:off x="-1" y="84587"/>
            <a:ext cx="1080130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Εικόνα Πολιτικών Αρχηγών  / 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Δημοτικότητα</a:t>
            </a:r>
            <a:endParaRPr kumimoji="0" lang="el-GR" alt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2444339531"/>
              </p:ext>
            </p:extLst>
          </p:nvPr>
        </p:nvGraphicFramePr>
        <p:xfrm>
          <a:off x="1488296" y="1044821"/>
          <a:ext cx="107037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622925" y="7272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57" name="AutoShape 10" descr="Z"/>
          <p:cNvSpPr>
            <a:spLocks noChangeAspect="1" noChangeArrowheads="1"/>
          </p:cNvSpPr>
          <p:nvPr/>
        </p:nvSpPr>
        <p:spPr bwMode="auto">
          <a:xfrm>
            <a:off x="4438022" y="2328476"/>
            <a:ext cx="121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58" name="AutoShape 11" descr="Z"/>
          <p:cNvSpPr>
            <a:spLocks noChangeAspect="1" noChangeArrowheads="1"/>
          </p:cNvSpPr>
          <p:nvPr/>
        </p:nvSpPr>
        <p:spPr bwMode="auto">
          <a:xfrm>
            <a:off x="4438022" y="2328476"/>
            <a:ext cx="121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59" name="AutoShape 12" descr="Z"/>
          <p:cNvSpPr>
            <a:spLocks noChangeAspect="1" noChangeArrowheads="1"/>
          </p:cNvSpPr>
          <p:nvPr/>
        </p:nvSpPr>
        <p:spPr bwMode="auto">
          <a:xfrm>
            <a:off x="4438022" y="2328476"/>
            <a:ext cx="121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60" name="AutoShape 13" descr="Z"/>
          <p:cNvSpPr>
            <a:spLocks noChangeAspect="1" noChangeArrowheads="1"/>
          </p:cNvSpPr>
          <p:nvPr/>
        </p:nvSpPr>
        <p:spPr bwMode="auto">
          <a:xfrm>
            <a:off x="4438022" y="2328476"/>
            <a:ext cx="121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61" name="AutoShape 14" descr="Z"/>
          <p:cNvSpPr>
            <a:spLocks noChangeAspect="1" noChangeArrowheads="1"/>
          </p:cNvSpPr>
          <p:nvPr/>
        </p:nvSpPr>
        <p:spPr bwMode="auto">
          <a:xfrm>
            <a:off x="4438022" y="2328476"/>
            <a:ext cx="121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51564" name="Straight Connector 19"/>
          <p:cNvCxnSpPr>
            <a:cxnSpLocks noChangeShapeType="1"/>
          </p:cNvCxnSpPr>
          <p:nvPr/>
        </p:nvCxnSpPr>
        <p:spPr bwMode="auto">
          <a:xfrm>
            <a:off x="1502734" y="2222930"/>
            <a:ext cx="9144000" cy="47012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8867576" y="4130937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3976" y="4127337"/>
                <a:ext cx="7560" cy="75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50566" y="6456501"/>
            <a:ext cx="368284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1" name="Straight Connector 19"/>
          <p:cNvCxnSpPr>
            <a:cxnSpLocks noChangeShapeType="1"/>
          </p:cNvCxnSpPr>
          <p:nvPr/>
        </p:nvCxnSpPr>
        <p:spPr bwMode="auto">
          <a:xfrm>
            <a:off x="1610239" y="2961651"/>
            <a:ext cx="9144000" cy="66529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19"/>
          <p:cNvCxnSpPr>
            <a:cxnSpLocks noChangeShapeType="1"/>
          </p:cNvCxnSpPr>
          <p:nvPr/>
        </p:nvCxnSpPr>
        <p:spPr bwMode="auto">
          <a:xfrm>
            <a:off x="1476756" y="3656112"/>
            <a:ext cx="9195955" cy="39544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19"/>
          <p:cNvCxnSpPr>
            <a:cxnSpLocks noChangeShapeType="1"/>
          </p:cNvCxnSpPr>
          <p:nvPr/>
        </p:nvCxnSpPr>
        <p:spPr bwMode="auto">
          <a:xfrm>
            <a:off x="1628914" y="4498559"/>
            <a:ext cx="9172392" cy="46813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9"/>
          <p:cNvCxnSpPr>
            <a:cxnSpLocks noChangeShapeType="1"/>
          </p:cNvCxnSpPr>
          <p:nvPr/>
        </p:nvCxnSpPr>
        <p:spPr bwMode="auto">
          <a:xfrm>
            <a:off x="1628914" y="5262177"/>
            <a:ext cx="9172392" cy="11961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/>
          <a:srcRect l="19761" t="5855" r="16400" b="337"/>
          <a:stretch/>
        </p:blipFill>
        <p:spPr>
          <a:xfrm>
            <a:off x="1296404" y="5433433"/>
            <a:ext cx="460554" cy="412075"/>
          </a:xfrm>
          <a:prstGeom prst="rect">
            <a:avLst/>
          </a:prstGeom>
        </p:spPr>
      </p:pic>
      <p:pic>
        <p:nvPicPr>
          <p:cNvPr id="44" name="Picture 49" descr="assets_LARGE_t_942_435209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4"/>
          <a:stretch>
            <a:fillRect/>
          </a:stretch>
        </p:blipFill>
        <p:spPr bwMode="auto">
          <a:xfrm>
            <a:off x="1277729" y="3908763"/>
            <a:ext cx="449755" cy="46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" b="27173"/>
          <a:stretch/>
        </p:blipFill>
        <p:spPr>
          <a:xfrm>
            <a:off x="1296404" y="1585463"/>
            <a:ext cx="454824" cy="455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8" r="24257" b="26054"/>
          <a:stretch/>
        </p:blipFill>
        <p:spPr>
          <a:xfrm>
            <a:off x="1277729" y="2339414"/>
            <a:ext cx="523026" cy="4710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8" r="24800" b="34581"/>
          <a:stretch/>
        </p:blipFill>
        <p:spPr>
          <a:xfrm>
            <a:off x="1287912" y="4657736"/>
            <a:ext cx="439572" cy="445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275" y="3097026"/>
            <a:ext cx="619933" cy="464351"/>
          </a:xfrm>
          <a:prstGeom prst="rect">
            <a:avLst/>
          </a:prstGeom>
        </p:spPr>
      </p:pic>
      <p:sp>
        <p:nvSpPr>
          <p:cNvPr id="25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463" y="109209"/>
            <a:ext cx="1710104" cy="498598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n-US" altLang="en-US" sz="1200" b="1" dirty="0" smtClean="0">
                <a:solidFill>
                  <a:srgbClr val="FF0000"/>
                </a:solidFill>
              </a:rPr>
              <a:t>24</a:t>
            </a:r>
            <a:r>
              <a:rPr lang="el-GR" altLang="en-US" sz="1200" b="1" dirty="0" smtClean="0">
                <a:solidFill>
                  <a:srgbClr val="FF0000"/>
                </a:solidFill>
              </a:rPr>
              <a:t>-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2</a:t>
            </a:r>
            <a:r>
              <a:rPr lang="el-GR" altLang="en-US" sz="1200" b="1" dirty="0" smtClean="0">
                <a:solidFill>
                  <a:srgbClr val="FF0000"/>
                </a:solidFill>
              </a:rPr>
              <a:t>8 </a:t>
            </a:r>
            <a:r>
              <a:rPr lang="el-GR" altLang="en-US" sz="1200" b="1" dirty="0">
                <a:solidFill>
                  <a:srgbClr val="FF0000"/>
                </a:solidFill>
              </a:rPr>
              <a:t>Μαρτίου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D05FCB-9D10-BD0C-52D0-3FF34AA67A3A}"/>
              </a:ext>
            </a:extLst>
          </p:cNvPr>
          <p:cNvSpPr/>
          <p:nvPr/>
        </p:nvSpPr>
        <p:spPr>
          <a:xfrm>
            <a:off x="4520678" y="792170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Σύνολο ερωτηθέντων (</a:t>
            </a:r>
            <a:r>
              <a:rPr kumimoji="0" lang="el-GR" altLang="el-G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Ν=1000)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0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5362" name="Picture 2" descr="Οι εκλογές στην Ελλάδα μπαίνουν στα ραντάρ των ξένων επενδυτών | Liberal  Mar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54" y="723207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8385" y="5791876"/>
            <a:ext cx="687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spc="600" dirty="0"/>
              <a:t>1.Πρόθεση ψήφου βουλευτικών </a:t>
            </a:r>
            <a:r>
              <a:rPr lang="el-GR" b="1" spc="600" dirty="0" smtClean="0"/>
              <a:t>εκλογών</a:t>
            </a:r>
            <a:endParaRPr lang="en-US" b="1" spc="600" dirty="0" smtClean="0"/>
          </a:p>
          <a:p>
            <a:pPr algn="ctr"/>
            <a:r>
              <a:rPr lang="el-GR" b="1" spc="600" dirty="0" smtClean="0"/>
              <a:t>Δείκτες πολιτικής συμπεριφοράς </a:t>
            </a:r>
            <a:endParaRPr lang="el-GR" b="1" spc="600" dirty="0"/>
          </a:p>
        </p:txBody>
      </p:sp>
    </p:spTree>
    <p:extLst>
      <p:ext uri="{BB962C8B-B14F-4D97-AF65-F5344CB8AC3E}">
        <p14:creationId xmlns:p14="http://schemas.microsoft.com/office/powerpoint/2010/main" val="22193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ChangeArrowheads="1"/>
          </p:cNvSpPr>
          <p:nvPr/>
        </p:nvSpPr>
        <p:spPr bwMode="auto">
          <a:xfrm>
            <a:off x="-1" y="84587"/>
            <a:ext cx="1080130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Εικόνα Πολιτικών Αρχηγών  / 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Δημοτικότητα</a:t>
            </a:r>
            <a:endParaRPr kumimoji="0" lang="el-GR" altLang="el-G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4" name="Chart 33"/>
          <p:cNvGraphicFramePr/>
          <p:nvPr>
            <p:extLst/>
          </p:nvPr>
        </p:nvGraphicFramePr>
        <p:xfrm>
          <a:off x="1488296" y="1044821"/>
          <a:ext cx="107037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622925" y="7272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57" name="AutoShape 10" descr="Z"/>
          <p:cNvSpPr>
            <a:spLocks noChangeAspect="1" noChangeArrowheads="1"/>
          </p:cNvSpPr>
          <p:nvPr/>
        </p:nvSpPr>
        <p:spPr bwMode="auto">
          <a:xfrm>
            <a:off x="4438022" y="2328476"/>
            <a:ext cx="121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58" name="AutoShape 11" descr="Z"/>
          <p:cNvSpPr>
            <a:spLocks noChangeAspect="1" noChangeArrowheads="1"/>
          </p:cNvSpPr>
          <p:nvPr/>
        </p:nvSpPr>
        <p:spPr bwMode="auto">
          <a:xfrm>
            <a:off x="4438022" y="2328476"/>
            <a:ext cx="121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59" name="AutoShape 12" descr="Z"/>
          <p:cNvSpPr>
            <a:spLocks noChangeAspect="1" noChangeArrowheads="1"/>
          </p:cNvSpPr>
          <p:nvPr/>
        </p:nvSpPr>
        <p:spPr bwMode="auto">
          <a:xfrm>
            <a:off x="4438022" y="2328476"/>
            <a:ext cx="121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60" name="AutoShape 13" descr="Z"/>
          <p:cNvSpPr>
            <a:spLocks noChangeAspect="1" noChangeArrowheads="1"/>
          </p:cNvSpPr>
          <p:nvPr/>
        </p:nvSpPr>
        <p:spPr bwMode="auto">
          <a:xfrm>
            <a:off x="4438022" y="2328476"/>
            <a:ext cx="121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61" name="AutoShape 14" descr="Z"/>
          <p:cNvSpPr>
            <a:spLocks noChangeAspect="1" noChangeArrowheads="1"/>
          </p:cNvSpPr>
          <p:nvPr/>
        </p:nvSpPr>
        <p:spPr bwMode="auto">
          <a:xfrm>
            <a:off x="4438022" y="2328476"/>
            <a:ext cx="1219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51564" name="Straight Connector 19"/>
          <p:cNvCxnSpPr>
            <a:cxnSpLocks noChangeShapeType="1"/>
          </p:cNvCxnSpPr>
          <p:nvPr/>
        </p:nvCxnSpPr>
        <p:spPr bwMode="auto">
          <a:xfrm>
            <a:off x="1502734" y="2222930"/>
            <a:ext cx="9144000" cy="47012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8867576" y="4130937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3976" y="4127337"/>
                <a:ext cx="7560" cy="75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50566" y="6456501"/>
            <a:ext cx="368284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1" name="Straight Connector 19"/>
          <p:cNvCxnSpPr>
            <a:cxnSpLocks noChangeShapeType="1"/>
          </p:cNvCxnSpPr>
          <p:nvPr/>
        </p:nvCxnSpPr>
        <p:spPr bwMode="auto">
          <a:xfrm>
            <a:off x="1610239" y="2961651"/>
            <a:ext cx="9144000" cy="66529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19"/>
          <p:cNvCxnSpPr>
            <a:cxnSpLocks noChangeShapeType="1"/>
          </p:cNvCxnSpPr>
          <p:nvPr/>
        </p:nvCxnSpPr>
        <p:spPr bwMode="auto">
          <a:xfrm>
            <a:off x="1476756" y="3656112"/>
            <a:ext cx="9195955" cy="39544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19"/>
          <p:cNvCxnSpPr>
            <a:cxnSpLocks noChangeShapeType="1"/>
          </p:cNvCxnSpPr>
          <p:nvPr/>
        </p:nvCxnSpPr>
        <p:spPr bwMode="auto">
          <a:xfrm>
            <a:off x="1628914" y="4498559"/>
            <a:ext cx="9172392" cy="46813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9"/>
          <p:cNvCxnSpPr>
            <a:cxnSpLocks noChangeShapeType="1"/>
          </p:cNvCxnSpPr>
          <p:nvPr/>
        </p:nvCxnSpPr>
        <p:spPr bwMode="auto">
          <a:xfrm>
            <a:off x="1628914" y="5262177"/>
            <a:ext cx="9172392" cy="11961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/>
          <a:srcRect l="19761" t="5855" r="16400" b="337"/>
          <a:stretch/>
        </p:blipFill>
        <p:spPr>
          <a:xfrm>
            <a:off x="1296404" y="5433433"/>
            <a:ext cx="460554" cy="412075"/>
          </a:xfrm>
          <a:prstGeom prst="rect">
            <a:avLst/>
          </a:prstGeom>
        </p:spPr>
      </p:pic>
      <p:pic>
        <p:nvPicPr>
          <p:cNvPr id="44" name="Picture 49" descr="assets_LARGE_t_942_435209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4"/>
          <a:stretch>
            <a:fillRect/>
          </a:stretch>
        </p:blipFill>
        <p:spPr bwMode="auto">
          <a:xfrm>
            <a:off x="1277729" y="3908763"/>
            <a:ext cx="449755" cy="46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" b="27173"/>
          <a:stretch/>
        </p:blipFill>
        <p:spPr>
          <a:xfrm>
            <a:off x="1296404" y="1585463"/>
            <a:ext cx="454824" cy="455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8" r="24257" b="26054"/>
          <a:stretch/>
        </p:blipFill>
        <p:spPr>
          <a:xfrm>
            <a:off x="1277729" y="2339414"/>
            <a:ext cx="523026" cy="4710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8" r="24800" b="34581"/>
          <a:stretch/>
        </p:blipFill>
        <p:spPr>
          <a:xfrm>
            <a:off x="1287912" y="4657736"/>
            <a:ext cx="439572" cy="445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275" y="3097026"/>
            <a:ext cx="619933" cy="464351"/>
          </a:xfrm>
          <a:prstGeom prst="rect">
            <a:avLst/>
          </a:prstGeom>
        </p:spPr>
      </p:pic>
      <p:sp>
        <p:nvSpPr>
          <p:cNvPr id="25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463" y="109209"/>
            <a:ext cx="1710104" cy="498598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200" b="1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D05FCB-9D10-BD0C-52D0-3FF34AA67A3A}"/>
              </a:ext>
            </a:extLst>
          </p:cNvPr>
          <p:cNvSpPr/>
          <p:nvPr/>
        </p:nvSpPr>
        <p:spPr>
          <a:xfrm>
            <a:off x="4520678" y="792170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Σύνολο ερωτηθέντων (</a:t>
            </a:r>
            <a:r>
              <a:rPr kumimoji="0" lang="el-GR" altLang="el-G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Ν=1000)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440137" y="648811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31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186233" y="101829"/>
            <a:ext cx="10844756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Καταλληλότερος</a:t>
            </a:r>
            <a:r>
              <a:rPr lang="el-GR" altLang="el-GR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altLang="el-GR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Πρωθυπουργός</a:t>
            </a:r>
            <a:endParaRPr lang="el-GR" altLang="el-GR" sz="20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6" name="Ορθογώνιο 1"/>
          <p:cNvSpPr>
            <a:spLocks noChangeArrowheads="1"/>
          </p:cNvSpPr>
          <p:nvPr/>
        </p:nvSpPr>
        <p:spPr bwMode="auto">
          <a:xfrm>
            <a:off x="9120188" y="1188137"/>
            <a:ext cx="431800" cy="636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908" y="6433548"/>
            <a:ext cx="9310255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ήθελα να σας ρωτήσω τώρα μεταξύ …. του Κυριάκου Μητσοτάκη</a:t>
            </a:r>
            <a:r>
              <a:rPr lang="en-US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…. του  Αλέξη Τσίπρα ποιος από τους δύο  θεωρείτε ότι θα ήταν καταλληλότερος για Πρωθυπουργός της χώρας;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73261"/>
              </p:ext>
            </p:extLst>
          </p:nvPr>
        </p:nvGraphicFramePr>
        <p:xfrm>
          <a:off x="843430" y="1953532"/>
          <a:ext cx="11335207" cy="510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AutoShape 14"/>
          <p:cNvSpPr>
            <a:spLocks/>
          </p:cNvSpPr>
          <p:nvPr/>
        </p:nvSpPr>
        <p:spPr bwMode="auto">
          <a:xfrm rot="-5400000">
            <a:off x="4926339" y="2198472"/>
            <a:ext cx="233130" cy="1584325"/>
          </a:xfrm>
          <a:prstGeom prst="rightBrace">
            <a:avLst>
              <a:gd name="adj1" fmla="val 91392"/>
              <a:gd name="adj2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600">
              <a:solidFill>
                <a:prstClr val="black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749884" y="2361696"/>
            <a:ext cx="697627" cy="400110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prstClr val="white"/>
                </a:solidFill>
              </a:rPr>
              <a:t>4,</a:t>
            </a:r>
            <a:r>
              <a:rPr lang="en-GB" altLang="el-GR" sz="2000" b="1" dirty="0">
                <a:solidFill>
                  <a:prstClr val="white"/>
                </a:solidFill>
              </a:rPr>
              <a:t>5</a:t>
            </a:r>
            <a:r>
              <a:rPr lang="el-GR" altLang="el-GR" sz="2000" b="1" dirty="0">
                <a:solidFill>
                  <a:prstClr val="white"/>
                </a:solidFill>
              </a:rPr>
              <a:t>%</a:t>
            </a:r>
            <a:endParaRPr lang="el-GR" altLang="el-GR" sz="1800" i="1" dirty="0">
              <a:solidFill>
                <a:prstClr val="white"/>
              </a:solidFill>
            </a:endParaRPr>
          </a:p>
        </p:txBody>
      </p:sp>
      <p:pic>
        <p:nvPicPr>
          <p:cNvPr id="14" name="Picture 2" descr="https://www.newsbeast.gr/files/1/2020/04/sdfds20-735x420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2" t="29314" r="42729" b="15604"/>
          <a:stretch/>
        </p:blipFill>
        <p:spPr bwMode="auto">
          <a:xfrm>
            <a:off x="6545734" y="1953532"/>
            <a:ext cx="1155469" cy="35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https://www.newsbeast.gr/files/1/2020/04/sdfds20-735x420.jp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0" t="26962" r="84055" b="15064"/>
          <a:stretch/>
        </p:blipFill>
        <p:spPr bwMode="auto">
          <a:xfrm>
            <a:off x="2203594" y="1908036"/>
            <a:ext cx="1197032" cy="3596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875" y="71781"/>
            <a:ext cx="1785255" cy="498598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n-US" altLang="en-US" sz="1200" b="1" dirty="0" smtClean="0">
                <a:solidFill>
                  <a:srgbClr val="FF0000"/>
                </a:solidFill>
              </a:rPr>
              <a:t>24</a:t>
            </a:r>
            <a:r>
              <a:rPr lang="el-GR" altLang="en-US" sz="1200" b="1" dirty="0" smtClean="0">
                <a:solidFill>
                  <a:srgbClr val="FF0000"/>
                </a:solidFill>
              </a:rPr>
              <a:t>-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2</a:t>
            </a:r>
            <a:r>
              <a:rPr lang="el-GR" altLang="en-US" sz="1200" b="1" dirty="0" smtClean="0">
                <a:solidFill>
                  <a:srgbClr val="FF0000"/>
                </a:solidFill>
              </a:rPr>
              <a:t>8 </a:t>
            </a:r>
            <a:r>
              <a:rPr lang="el-GR" altLang="en-US" sz="1200" b="1" dirty="0">
                <a:solidFill>
                  <a:srgbClr val="FF0000"/>
                </a:solidFill>
              </a:rPr>
              <a:t>Μαρτίου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BECBDB-2135-664E-3A62-D6ECAAC609EC}"/>
              </a:ext>
            </a:extLst>
          </p:cNvPr>
          <p:cNvSpPr/>
          <p:nvPr/>
        </p:nvSpPr>
        <p:spPr>
          <a:xfrm>
            <a:off x="4520678" y="792170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Σύνολο ερωτηθέντων (</a:t>
            </a:r>
            <a:r>
              <a:rPr kumimoji="0" lang="el-GR" altLang="el-G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Ν=1000)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321852"/>
              </p:ext>
            </p:extLst>
          </p:nvPr>
        </p:nvGraphicFramePr>
        <p:xfrm>
          <a:off x="1178940" y="1740236"/>
          <a:ext cx="10422459" cy="377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696400" y="652718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32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194547" y="160018"/>
            <a:ext cx="7803582" cy="130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l-GR" sz="2000" b="1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</a:rPr>
              <a:t>Καταλληλότερος Πρωθυπουργός – Δίπολο</a:t>
            </a:r>
          </a:p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l-GR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l-GR" sz="1050" i="1" dirty="0">
                <a:solidFill>
                  <a:schemeClr val="bg1">
                    <a:lumMod val="50000"/>
                  </a:schemeClr>
                </a:solidFill>
              </a:rPr>
              <a:t>Θα ήθελα να σας ρωτήσω τώρα μεταξύ …. του Κυριάκου Μητσοτάκη</a:t>
            </a:r>
            <a:r>
              <a:rPr lang="en-US" altLang="el-GR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l-GR" sz="1050" i="1" dirty="0">
                <a:solidFill>
                  <a:schemeClr val="bg1">
                    <a:lumMod val="50000"/>
                  </a:schemeClr>
                </a:solidFill>
              </a:rPr>
              <a:t>και …. του  Αλέξη Τσίπρα ποιος από τους δύο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l-GR" sz="1050" i="1" dirty="0">
                <a:solidFill>
                  <a:schemeClr val="bg1">
                    <a:lumMod val="50000"/>
                  </a:schemeClr>
                </a:solidFill>
              </a:rPr>
              <a:t> θεωρείτε ότι θα ήταν καταλληλότερος για Πρωθυπουργός της χώρας;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altLang="el-GR" sz="120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Σύνολο ερωτηθέντων (</a:t>
            </a:r>
            <a:r>
              <a:rPr lang="el-GR" altLang="el-GR" sz="1200" b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Ν=1000)</a:t>
            </a:r>
            <a:endParaRPr lang="en-GB" altLang="el-GR" sz="1200" b="1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5334001" y="6467980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prstClr val="black"/>
                </a:solidFill>
              </a:rPr>
              <a:t>%</a:t>
            </a:r>
            <a:endParaRPr lang="en-GB" altLang="el-GR" sz="1200" b="1">
              <a:solidFill>
                <a:prstClr val="black"/>
              </a:solidFill>
            </a:endParaRP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520" y="5623895"/>
            <a:ext cx="1124384" cy="397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900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384" y="5594294"/>
            <a:ext cx="1294015" cy="397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90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90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900" dirty="0" smtClean="0">
                <a:solidFill>
                  <a:srgbClr val="FF0000"/>
                </a:solidFill>
              </a:rPr>
              <a:t>24- 28 Μαρτίου 2023</a:t>
            </a:r>
            <a:endParaRPr lang="el-GR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A13C8-5708-32EC-274E-F94F99C2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4" name="Rectangle 2"/>
          <p:cNvSpPr>
            <a:spLocks noChangeArrowheads="1"/>
          </p:cNvSpPr>
          <p:nvPr/>
        </p:nvSpPr>
        <p:spPr bwMode="auto">
          <a:xfrm>
            <a:off x="548641" y="74408"/>
            <a:ext cx="943356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20000"/>
              </a:spcBef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Καταλληλότερος Πρωθυπουργός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5047" y="5993394"/>
            <a:ext cx="9310255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ήθελα να σας ρωτήσω τώρα μεταξύ …. του Κυριάκου Μητσοτάκη</a:t>
            </a:r>
            <a:r>
              <a:rPr lang="en-US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…. του  Αλέξη Τσίπρα ποιος από τους δύο  θεωρείτε ότι θα ήταν καταλληλότερος για Πρωθυπουργός της χώρας;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55697"/>
              </p:ext>
            </p:extLst>
          </p:nvPr>
        </p:nvGraphicFramePr>
        <p:xfrm>
          <a:off x="0" y="1397994"/>
          <a:ext cx="7240388" cy="4002832"/>
        </p:xfrm>
        <a:graphic>
          <a:graphicData uri="http://schemas.openxmlformats.org/drawingml/2006/table">
            <a:tbl>
              <a:tblPr/>
              <a:tblGrid>
                <a:gridCol w="1592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583">
                  <a:extLst>
                    <a:ext uri="{9D8B030D-6E8A-4147-A177-3AD203B41FA5}">
                      <a16:colId xmlns:a16="http://schemas.microsoft.com/office/drawing/2014/main" val="845393566"/>
                    </a:ext>
                  </a:extLst>
                </a:gridCol>
                <a:gridCol w="1069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2134">
                <a:tc>
                  <a:txBody>
                    <a:bodyPr/>
                    <a:lstStyle/>
                    <a:p>
                      <a:pPr algn="ctr" fontAlgn="b"/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9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ΚΥΡΙΑΚΟΣ ΜΗΤΣΟΤΑΚΗΣ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2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ΑΛΕΞΗΣ ΤΣΙΠΡΑΣ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9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ΑΛΛΟΣ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9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ΚΑΝΕΝΑΣ ΑΠΟ ΤΟΥΣ ΔΥΟ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39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2003"/>
                  </a:ext>
                </a:extLst>
              </a:tr>
              <a:tr h="39639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2066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914201"/>
              </p:ext>
            </p:extLst>
          </p:nvPr>
        </p:nvGraphicFramePr>
        <p:xfrm>
          <a:off x="7473142" y="1302915"/>
          <a:ext cx="4533227" cy="4089058"/>
        </p:xfrm>
        <a:graphic>
          <a:graphicData uri="http://schemas.openxmlformats.org/drawingml/2006/table">
            <a:tbl>
              <a:tblPr/>
              <a:tblGrid>
                <a:gridCol w="81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034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1481849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ΚΥΡΙΑΚΟΣ ΜΗΤΣΟΤΑΚΗΣ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025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ΑΛΕΞΗΣ ΤΣΙΠΡΑΣ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025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ΑΛΛΟΣ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ΚΑΝΕΝΑΣ ΑΠΟ ΤΟΥΣ ΔΥΟ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558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459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08773" y="725866"/>
            <a:ext cx="501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876229"/>
              </p:ext>
            </p:extLst>
          </p:nvPr>
        </p:nvGraphicFramePr>
        <p:xfrm>
          <a:off x="548640" y="1313412"/>
          <a:ext cx="9147760" cy="495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696400" y="652718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34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186234" y="101829"/>
            <a:ext cx="12005766" cy="94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Καταλληλότερος </a:t>
            </a:r>
            <a:r>
              <a:rPr lang="el-GR" altLang="el-GR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r>
              <a:rPr lang="el-GR" altLang="el-GR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γ</a:t>
            </a:r>
            <a:r>
              <a:rPr lang="el-GR" altLang="el-GR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ια </a:t>
            </a:r>
            <a:r>
              <a:rPr lang="el-GR" altLang="el-GR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την </a:t>
            </a:r>
            <a:r>
              <a:rPr lang="el-GR" altLang="el-GR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διεύθυνση της </a:t>
            </a:r>
            <a:r>
              <a:rPr lang="el-GR" altLang="el-GR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επιχείρησης σας</a:t>
            </a:r>
            <a:r>
              <a:rPr lang="el-GR" altLang="el-GR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altLang="el-GR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l-GR" altLang="el-GR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Δίπολο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l-GR" altLang="el-GR" sz="20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050" i="1" dirty="0" smtClean="0">
                <a:solidFill>
                  <a:schemeClr val="bg1">
                    <a:lumMod val="50000"/>
                  </a:schemeClr>
                </a:solidFill>
              </a:rPr>
              <a:t>Εάν </a:t>
            </a:r>
            <a:r>
              <a:rPr lang="el-GR" altLang="el-GR" sz="1050" i="1" dirty="0">
                <a:solidFill>
                  <a:schemeClr val="bg1">
                    <a:lumMod val="50000"/>
                  </a:schemeClr>
                </a:solidFill>
              </a:rPr>
              <a:t>είχατε επιχείρηση ποιον θα προσλαμβάνατε για υπεύθυνο / διευθυντή, τον Κ. Μητσοτάκη ή τον Α. Τσίπρα; 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5334001" y="6354764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prstClr val="black"/>
                </a:solidFill>
              </a:rPr>
              <a:t>%</a:t>
            </a:r>
            <a:endParaRPr lang="en-GB" altLang="el-GR" sz="1200" b="1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" b="27173"/>
          <a:stretch/>
        </p:blipFill>
        <p:spPr>
          <a:xfrm>
            <a:off x="2400649" y="4134542"/>
            <a:ext cx="403500" cy="404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8" r="24257" b="26054"/>
          <a:stretch/>
        </p:blipFill>
        <p:spPr>
          <a:xfrm>
            <a:off x="4048694" y="4606891"/>
            <a:ext cx="390302" cy="391225"/>
          </a:xfrm>
          <a:prstGeom prst="rect">
            <a:avLst/>
          </a:prstGeom>
        </p:spPr>
      </p:pic>
      <p:sp>
        <p:nvSpPr>
          <p:cNvPr id="14" name="AutoShape 14"/>
          <p:cNvSpPr>
            <a:spLocks/>
          </p:cNvSpPr>
          <p:nvPr/>
        </p:nvSpPr>
        <p:spPr bwMode="auto">
          <a:xfrm rot="-5400000">
            <a:off x="3363642" y="2365438"/>
            <a:ext cx="170550" cy="1980158"/>
          </a:xfrm>
          <a:prstGeom prst="rightBrace">
            <a:avLst>
              <a:gd name="adj1" fmla="val 91392"/>
              <a:gd name="adj2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600">
              <a:solidFill>
                <a:prstClr val="black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586327" y="6337205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prstClr val="black"/>
                </a:solidFill>
              </a:rPr>
              <a:t>%</a:t>
            </a:r>
            <a:endParaRPr lang="en-GB" altLang="el-GR" sz="1200" b="1">
              <a:solidFill>
                <a:prstClr val="black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177849" y="2836564"/>
            <a:ext cx="542136" cy="338554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600" b="1" dirty="0" smtClean="0">
                <a:solidFill>
                  <a:prstClr val="white"/>
                </a:solidFill>
              </a:rPr>
              <a:t>10%</a:t>
            </a:r>
            <a:endParaRPr lang="el-GR" altLang="el-GR" sz="1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088153"/>
              </p:ext>
            </p:extLst>
          </p:nvPr>
        </p:nvGraphicFramePr>
        <p:xfrm>
          <a:off x="1516575" y="647363"/>
          <a:ext cx="8554490" cy="468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696400" y="652718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35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186234" y="101829"/>
            <a:ext cx="12005766" cy="109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Καταλληλότερος </a:t>
            </a:r>
            <a:r>
              <a:rPr lang="el-GR" altLang="el-GR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r>
              <a:rPr lang="el-GR" altLang="el-GR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γ</a:t>
            </a:r>
            <a:r>
              <a:rPr lang="el-GR" altLang="el-GR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ια να </a:t>
            </a:r>
            <a:r>
              <a:rPr lang="el-GR" altLang="el-GR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εμπιστευτείτε τα κλειδιά </a:t>
            </a:r>
            <a:r>
              <a:rPr lang="el-GR" altLang="el-GR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του σπιτιού σας – Δίπολο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050" i="1" dirty="0">
                <a:solidFill>
                  <a:schemeClr val="bg1">
                    <a:lumMod val="50000"/>
                  </a:schemeClr>
                </a:solidFill>
              </a:rPr>
              <a:t>Θα μπορούσατε τώρα να απαντήσετε σε δύο εντελώς διαφορετικές ερωτήσεις;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050" i="1" dirty="0" smtClean="0">
                <a:solidFill>
                  <a:schemeClr val="bg1">
                    <a:lumMod val="50000"/>
                  </a:schemeClr>
                </a:solidFill>
              </a:rPr>
              <a:t>Εάν έπρεπε να λείψετε από το σπίτι σας για κάποιο χρονικό διάστημα σε ποιόν από τους δύο θα εμπιστευόσασταν  τα κλειδιά του  σπιτιού σας, στον Κ. Μητσοτάκη ή στον Α. Τσίπρα; </a:t>
            </a:r>
            <a:endParaRPr lang="el-GR" altLang="el-GR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5334001" y="6354764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prstClr val="black"/>
                </a:solidFill>
              </a:rPr>
              <a:t>%</a:t>
            </a:r>
            <a:endParaRPr lang="en-GB" altLang="el-GR" sz="1200" b="1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2" b="27173"/>
          <a:stretch/>
        </p:blipFill>
        <p:spPr>
          <a:xfrm>
            <a:off x="3199867" y="3748926"/>
            <a:ext cx="403500" cy="404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8" r="24257" b="26054"/>
          <a:stretch/>
        </p:blipFill>
        <p:spPr>
          <a:xfrm>
            <a:off x="4738557" y="3569438"/>
            <a:ext cx="390302" cy="391225"/>
          </a:xfrm>
          <a:prstGeom prst="rect">
            <a:avLst/>
          </a:prstGeom>
        </p:spPr>
      </p:pic>
      <p:sp>
        <p:nvSpPr>
          <p:cNvPr id="14" name="AutoShape 14"/>
          <p:cNvSpPr>
            <a:spLocks/>
          </p:cNvSpPr>
          <p:nvPr/>
        </p:nvSpPr>
        <p:spPr bwMode="auto">
          <a:xfrm rot="-5400000">
            <a:off x="4164804" y="1403509"/>
            <a:ext cx="301243" cy="2037151"/>
          </a:xfrm>
          <a:prstGeom prst="rightBrace">
            <a:avLst>
              <a:gd name="adj1" fmla="val 91392"/>
              <a:gd name="adj2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1600">
              <a:solidFill>
                <a:prstClr val="black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586327" y="6337205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prstClr val="black"/>
                </a:solidFill>
              </a:rPr>
              <a:t>%</a:t>
            </a:r>
            <a:endParaRPr lang="en-GB" altLang="el-GR" sz="1200" b="1">
              <a:solidFill>
                <a:prstClr val="black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017907" y="1837921"/>
            <a:ext cx="595036" cy="338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600" b="1" dirty="0" smtClean="0">
                <a:solidFill>
                  <a:prstClr val="white"/>
                </a:solidFill>
              </a:rPr>
              <a:t>2,9%</a:t>
            </a:r>
            <a:endParaRPr lang="el-GR" altLang="el-GR" sz="1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696400" y="652718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36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186234" y="101829"/>
            <a:ext cx="12316108" cy="7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Καταλληλότερος …για το σπίτι …για την </a:t>
            </a:r>
            <a:r>
              <a:rPr lang="el-GR" altLang="el-GR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επιχείρηση</a:t>
            </a:r>
            <a:endParaRPr lang="el-GR" altLang="el-GR" sz="20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5334001" y="6354764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prstClr val="black"/>
                </a:solidFill>
              </a:rPr>
              <a:t>%</a:t>
            </a:r>
            <a:endParaRPr lang="en-GB" altLang="el-GR" sz="1200" b="1">
              <a:solidFill>
                <a:prstClr val="black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01297"/>
              </p:ext>
            </p:extLst>
          </p:nvPr>
        </p:nvGraphicFramePr>
        <p:xfrm>
          <a:off x="109619" y="1625422"/>
          <a:ext cx="5224382" cy="2511594"/>
        </p:xfrm>
        <a:graphic>
          <a:graphicData uri="http://schemas.openxmlformats.org/drawingml/2006/table">
            <a:tbl>
              <a:tblPr/>
              <a:tblGrid>
                <a:gridCol w="11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769">
                  <a:extLst>
                    <a:ext uri="{9D8B030D-6E8A-4147-A177-3AD203B41FA5}">
                      <a16:colId xmlns:a16="http://schemas.microsoft.com/office/drawing/2014/main" val="1444811668"/>
                    </a:ext>
                  </a:extLst>
                </a:gridCol>
                <a:gridCol w="771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6425">
                <a:tc>
                  <a:txBody>
                    <a:bodyPr/>
                    <a:lstStyle/>
                    <a:p>
                      <a:pPr algn="l" fontAlgn="b"/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ΚΥΡΙΑΚΟ ΜΗΤΣΟΤΑΚΗ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ΑΛΕΞΗ ΤΣΙΠΡΑ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ΑΛΛΟΣ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4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ΚΑΝΕΝΑΣ ΑΠΟ ΤΟΥΣ ΔΥΟ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94529"/>
                  </a:ext>
                </a:extLst>
              </a:tr>
              <a:tr h="2133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854470"/>
                  </a:ext>
                </a:extLst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586327" y="6337205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prstClr val="black"/>
                </a:solidFill>
              </a:rPr>
              <a:t>%</a:t>
            </a:r>
            <a:endParaRPr lang="en-GB" altLang="el-GR" sz="1200" b="1">
              <a:solidFill>
                <a:prstClr val="black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107567"/>
              </p:ext>
            </p:extLst>
          </p:nvPr>
        </p:nvGraphicFramePr>
        <p:xfrm>
          <a:off x="6509582" y="1662066"/>
          <a:ext cx="5224382" cy="2480677"/>
        </p:xfrm>
        <a:graphic>
          <a:graphicData uri="http://schemas.openxmlformats.org/drawingml/2006/table">
            <a:tbl>
              <a:tblPr/>
              <a:tblGrid>
                <a:gridCol w="11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769">
                  <a:extLst>
                    <a:ext uri="{9D8B030D-6E8A-4147-A177-3AD203B41FA5}">
                      <a16:colId xmlns:a16="http://schemas.microsoft.com/office/drawing/2014/main" val="1381916004"/>
                    </a:ext>
                  </a:extLst>
                </a:gridCol>
                <a:gridCol w="771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2055">
                <a:tc>
                  <a:txBody>
                    <a:bodyPr/>
                    <a:lstStyle/>
                    <a:p>
                      <a:pPr algn="l" fontAlgn="b"/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17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ΑΛΕΞΗ ΤΣΙΠΡΑ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49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ΚΥΡΙΑΚΟ ΜΗΤΣΟΤΑΚΗ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17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ΑΛΛΟΣ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49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ΚΑΝΕΝΑΣ ΑΠΟ ΤΟΥΣ ΔΥΟ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549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94529"/>
                  </a:ext>
                </a:extLst>
              </a:tr>
              <a:tr h="215549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28807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194791" y="719531"/>
            <a:ext cx="48669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200" i="1" dirty="0" smtClean="0">
                <a:solidFill>
                  <a:schemeClr val="bg1">
                    <a:lumMod val="50000"/>
                  </a:schemeClr>
                </a:solidFill>
              </a:rPr>
              <a:t>Εάν </a:t>
            </a:r>
            <a:r>
              <a:rPr lang="el-GR" altLang="el-GR" sz="1200" i="1" dirty="0">
                <a:solidFill>
                  <a:schemeClr val="bg1">
                    <a:lumMod val="50000"/>
                  </a:schemeClr>
                </a:solidFill>
              </a:rPr>
              <a:t>έπρεπε να λείψετε από το σπίτι σας για κάποιο χρονικό διάστημα σε ποιόν από τους δύο θα εμπιστευόσασταν  τα </a:t>
            </a:r>
            <a:r>
              <a:rPr lang="el-GR" altLang="el-GR" sz="1200" b="1" i="1" dirty="0">
                <a:solidFill>
                  <a:schemeClr val="bg1">
                    <a:lumMod val="50000"/>
                  </a:schemeClr>
                </a:solidFill>
              </a:rPr>
              <a:t>κλειδιά</a:t>
            </a:r>
            <a:r>
              <a:rPr lang="el-GR" altLang="el-GR" sz="1200" i="1" dirty="0">
                <a:solidFill>
                  <a:schemeClr val="bg1">
                    <a:lumMod val="50000"/>
                  </a:schemeClr>
                </a:solidFill>
              </a:rPr>
              <a:t> του  σπιτιού σας, στον Κ. Μητσοτάκη ή στον Α. Τσίπρα;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6369" y="862523"/>
            <a:ext cx="383211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1200" i="1" dirty="0" smtClean="0">
                <a:solidFill>
                  <a:schemeClr val="bg1">
                    <a:lumMod val="50000"/>
                  </a:schemeClr>
                </a:solidFill>
              </a:rPr>
              <a:t>Εάν </a:t>
            </a:r>
            <a:r>
              <a:rPr lang="el-GR" altLang="el-GR" sz="1200" i="1" dirty="0">
                <a:solidFill>
                  <a:schemeClr val="bg1">
                    <a:lumMod val="50000"/>
                  </a:schemeClr>
                </a:solidFill>
              </a:rPr>
              <a:t>είχατε επιχείρηση ποιον θα </a:t>
            </a:r>
            <a:r>
              <a:rPr lang="el-GR" altLang="el-GR" sz="1200" b="1" i="1" dirty="0">
                <a:solidFill>
                  <a:schemeClr val="bg1">
                    <a:lumMod val="50000"/>
                  </a:schemeClr>
                </a:solidFill>
              </a:rPr>
              <a:t>προσλαμβάνατε για υπεύθυνο / διευθυντή,</a:t>
            </a:r>
            <a:r>
              <a:rPr lang="el-GR" altLang="el-GR" sz="1200" i="1" dirty="0">
                <a:solidFill>
                  <a:schemeClr val="bg1">
                    <a:lumMod val="50000"/>
                  </a:schemeClr>
                </a:solidFill>
              </a:rPr>
              <a:t> τον Κ. Μητσοτάκη ή τον Α. Τσίπρα;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2551"/>
              </p:ext>
            </p:extLst>
          </p:nvPr>
        </p:nvGraphicFramePr>
        <p:xfrm>
          <a:off x="186233" y="4491880"/>
          <a:ext cx="5059098" cy="1678427"/>
        </p:xfrm>
        <a:graphic>
          <a:graphicData uri="http://schemas.openxmlformats.org/drawingml/2006/table">
            <a:tbl>
              <a:tblPr/>
              <a:tblGrid>
                <a:gridCol w="910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909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51976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ΚΥΡΙΑΚΟ ΜΗΤΣΟΤΑΚΗ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ΑΛΕΞΗ ΤΣΙΠΡΑ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85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ΑΛΛΟΣ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17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ΚΑΝΕΝΑΣ ΑΠΟ ΤΟΥΣ ΔΥΟ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501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73341"/>
              </p:ext>
            </p:extLst>
          </p:nvPr>
        </p:nvGraphicFramePr>
        <p:xfrm>
          <a:off x="6451034" y="4477854"/>
          <a:ext cx="5341478" cy="1706478"/>
        </p:xfrm>
        <a:graphic>
          <a:graphicData uri="http://schemas.openxmlformats.org/drawingml/2006/table">
            <a:tbl>
              <a:tblPr/>
              <a:tblGrid>
                <a:gridCol w="96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48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51976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ΑΛΕΞΗ ΤΣΙΠΡΑ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ΚΥΡΙΑΚΟ ΜΗΤΣΟΤΑΚΗ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85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ΑΛΛΟΣ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17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ΚΑΝΕΝΑΣ ΑΠΟ ΤΟΥΣ ΔΥΟ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501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4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1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8014" y="5888416"/>
            <a:ext cx="378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pc="600" dirty="0"/>
              <a:t>2. Δυστύχημα Τεμπών</a:t>
            </a:r>
          </a:p>
        </p:txBody>
      </p:sp>
      <p:pic>
        <p:nvPicPr>
          <p:cNvPr id="18434" name="Picture 2" descr="Το συλλογικό πένθος μετά από την τραγωδία στα Τέμπ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98" y="1137193"/>
            <a:ext cx="8462358" cy="42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9926"/>
          <a:stretch/>
        </p:blipFill>
        <p:spPr>
          <a:xfrm>
            <a:off x="6505917" y="5629794"/>
            <a:ext cx="1017101" cy="7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60095" y="6511178"/>
            <a:ext cx="584978" cy="365125"/>
          </a:xfrm>
          <a:noFill/>
          <a:ln>
            <a:noFill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0733" y="29225"/>
            <a:ext cx="11991267" cy="588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l-GR" sz="2800" b="1" dirty="0">
                <a:solidFill>
                  <a:srgbClr val="FF0000"/>
                </a:solidFill>
              </a:rPr>
              <a:t>Δυστύχημα Τεμπών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l-GR" sz="1800" b="1" dirty="0">
                <a:solidFill>
                  <a:schemeClr val="bg2">
                    <a:lumMod val="25000"/>
                  </a:schemeClr>
                </a:solidFill>
              </a:rPr>
              <a:t>Ποιος/ ποιοι πιστεύετε ότι ευθύνονται κυρίως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el-GR" altLang="el-GR" sz="11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3823" y="95379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Ποιος/ ποιοι πιστεύετε ότι ευθύνονται κυρίως για το σιδηροδρομικό δυστύχημα  στα Τέμπη; ¨Έως δύο απαντήσεις </a:t>
            </a:r>
          </a:p>
        </p:txBody>
      </p:sp>
      <p:sp>
        <p:nvSpPr>
          <p:cNvPr id="2" name="Rectangle 1"/>
          <p:cNvSpPr/>
          <p:nvPr/>
        </p:nvSpPr>
        <p:spPr>
          <a:xfrm>
            <a:off x="9835437" y="694628"/>
            <a:ext cx="1758430" cy="32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1400" b="1" dirty="0">
                <a:solidFill>
                  <a:schemeClr val="bg2">
                    <a:lumMod val="25000"/>
                  </a:schemeClr>
                </a:solidFill>
              </a:rPr>
              <a:t>Έως δύο απαντήσεις </a:t>
            </a:r>
            <a:endParaRPr lang="el-GR" altLang="el-GR" sz="10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6498" y="704353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Ν=1000</a:t>
            </a:r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)</a:t>
            </a:r>
            <a:endParaRPr lang="el-GR" sz="1400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588730463"/>
              </p:ext>
            </p:extLst>
          </p:nvPr>
        </p:nvGraphicFramePr>
        <p:xfrm>
          <a:off x="416465" y="1216501"/>
          <a:ext cx="5069168" cy="538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26864651"/>
              </p:ext>
            </p:extLst>
          </p:nvPr>
        </p:nvGraphicFramePr>
        <p:xfrm>
          <a:off x="6708371" y="1202611"/>
          <a:ext cx="4697199" cy="514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460889" y="122177"/>
            <a:ext cx="1508746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l-GR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Αναφορά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149" y="5076805"/>
            <a:ext cx="1710104" cy="498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200" b="1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5043" y="5076805"/>
            <a:ext cx="1710104" cy="4985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200" b="1" dirty="0" smtClean="0">
                <a:solidFill>
                  <a:srgbClr val="FF0000"/>
                </a:solidFill>
              </a:rPr>
              <a:t>24- 28 Μαρτίου 2023</a:t>
            </a:r>
            <a:endParaRPr lang="el-G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503659"/>
              </p:ext>
            </p:extLst>
          </p:nvPr>
        </p:nvGraphicFramePr>
        <p:xfrm>
          <a:off x="573600" y="1380607"/>
          <a:ext cx="11387580" cy="484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ight Brace 16"/>
          <p:cNvSpPr/>
          <p:nvPr/>
        </p:nvSpPr>
        <p:spPr>
          <a:xfrm rot="5400000" flipH="1">
            <a:off x="6693426" y="1744419"/>
            <a:ext cx="269202" cy="1730812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2398381" y="2897919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520678" y="792170"/>
            <a:ext cx="2606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Ν=1000)</a:t>
            </a:r>
            <a:endParaRPr lang="el-GR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22959" y="161795"/>
            <a:ext cx="9933710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Αξιολόγηση </a:t>
            </a:r>
            <a:r>
              <a:rPr lang="el-GR" altLang="el-GR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στάσης</a:t>
            </a:r>
            <a:r>
              <a:rPr lang="el-GR" altLang="el-GR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κυβέρνησης και Πρωθυπουργού Κ. </a:t>
            </a:r>
            <a:r>
              <a:rPr lang="el-GR" altLang="el-G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Μητσοτάκη- </a:t>
            </a:r>
            <a:r>
              <a:rPr lang="el-GR" altLang="el-GR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Τέμπη</a:t>
            </a:r>
            <a:endParaRPr lang="el-GR" altLang="el-GR" sz="1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9798" y="6404841"/>
            <a:ext cx="771219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Πως κρίνετε την συνολική στάση της κυβέρνησης και του Πρωθυπουργού Κ. Μητσοτάκη στο θέμα του δυστυχήματος των </a:t>
            </a:r>
            <a:r>
              <a:rPr lang="el-GR" altLang="el-GR" sz="9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Τεμπών; </a:t>
            </a:r>
            <a:endParaRPr lang="el-GR" altLang="el-GR" sz="9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5922" y="1224074"/>
            <a:ext cx="10034482" cy="489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31" y="1208328"/>
            <a:ext cx="1710104" cy="49859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200" b="1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79794" y="2929973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28%</a:t>
            </a:r>
            <a:endParaRPr lang="el-G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7390" y="1896209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62,9%</a:t>
            </a:r>
            <a:endParaRPr lang="el-G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3967" y="1200710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27</a:t>
            </a:r>
            <a:r>
              <a:rPr lang="el-GR" sz="28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l-GR" sz="2800" b="1" dirty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84448" y="1200710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62,</a:t>
            </a:r>
            <a:r>
              <a:rPr lang="el-GR" sz="2800" b="1" dirty="0">
                <a:solidFill>
                  <a:schemeClr val="bg1">
                    <a:lumMod val="50000"/>
                  </a:schemeClr>
                </a:solidFill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41553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137625" y="68109"/>
            <a:ext cx="112096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Λέξεις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που εκφράζουν περισσότερο τον Έλληνα για το παρόν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&amp;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το μέλλον της χώρας</a:t>
            </a: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6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Λαμβάνοντας υπόψη την γενικότερη κατάσταση θα ήθελα να μου πείτε ποιες 2  λέξεις / φράσεις από αυτές που θα σας διαβάσω εκφράζουν εσάς προσωπικά περισσότερο ως Έλληνα πολίτη για το παρόν και το μέλλον της χώρας….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</a:t>
            </a:r>
            <a:r>
              <a:rPr kumimoji="0" lang="el-GR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Ν=1000)</a:t>
            </a:r>
            <a:r>
              <a:rPr kumimoji="0" lang="el-GR" alt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9342" name="Text Box 24"/>
          <p:cNvSpPr txBox="1">
            <a:spLocks noChangeArrowheads="1"/>
          </p:cNvSpPr>
          <p:nvPr/>
        </p:nvSpPr>
        <p:spPr bwMode="auto">
          <a:xfrm>
            <a:off x="8355814" y="1152448"/>
            <a:ext cx="21814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Μέχρι 2 απαντήσεις 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716591"/>
              </p:ext>
            </p:extLst>
          </p:nvPr>
        </p:nvGraphicFramePr>
        <p:xfrm>
          <a:off x="1555751" y="1308894"/>
          <a:ext cx="8747125" cy="51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097653" y="6436760"/>
            <a:ext cx="2540000" cy="457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54658" y="2087319"/>
            <a:ext cx="3066344" cy="77713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ΑΡΝΗΤΙΚΕΣ ΛΕΞΕΙΣ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(ΤΟΥΛΑΧΙΣΤΟΝ 1 ΑΠΑΝΤΗΣΗ ΣΕ ΑΡΝΗΤΙΚΕΣ ΛΕΞΕΙΣ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75,4%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51637" y="4228355"/>
            <a:ext cx="3499687" cy="77713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ΘΕΤΙΚΕΣ ΛΕΞΕΙΣ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ΤΟΥΛΑΧΙΣΤΟΝ 1 ΑΠΑΝΤΗΣΗ ΣΕ ΘΕΤΙΚΕΣ ΛΕΞΕΙΣ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34,8%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5635250" y="3672633"/>
            <a:ext cx="214394" cy="18885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8355814" y="1599014"/>
            <a:ext cx="214394" cy="169382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7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32528"/>
              </p:ext>
            </p:extLst>
          </p:nvPr>
        </p:nvGraphicFramePr>
        <p:xfrm>
          <a:off x="365760" y="1546276"/>
          <a:ext cx="4971011" cy="2813649"/>
        </p:xfrm>
        <a:graphic>
          <a:graphicData uri="http://schemas.openxmlformats.org/drawingml/2006/table">
            <a:tbl>
              <a:tblPr/>
              <a:tblGrid>
                <a:gridCol w="109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845393566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2691">
                <a:tc>
                  <a:txBody>
                    <a:bodyPr/>
                    <a:lstStyle/>
                    <a:p>
                      <a:pPr algn="ctr" fontAlgn="b"/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Πολύ/Αρκετά Θετικά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3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Αρκετά/Πολύ Αρνητικά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81359"/>
              </p:ext>
            </p:extLst>
          </p:nvPr>
        </p:nvGraphicFramePr>
        <p:xfrm>
          <a:off x="6475973" y="1546277"/>
          <a:ext cx="5341478" cy="2813649"/>
        </p:xfrm>
        <a:graphic>
          <a:graphicData uri="http://schemas.openxmlformats.org/drawingml/2006/table">
            <a:tbl>
              <a:tblPr/>
              <a:tblGrid>
                <a:gridCol w="96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48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541131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Πολύ/Αρκετά Θετικά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9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Αρκετά/Πολύ Αρνητικά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7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822959" y="161795"/>
            <a:ext cx="9933710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l-GR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Αξιολόγηση </a:t>
            </a:r>
            <a:r>
              <a:rPr lang="el-GR" altLang="el-GR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στάσης</a:t>
            </a:r>
            <a:r>
              <a:rPr lang="el-GR" altLang="el-GR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κυβέρνησης και Πρωθυπουργού Κ. </a:t>
            </a:r>
            <a:r>
              <a:rPr lang="el-GR" altLang="el-G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Μητσοτάκη </a:t>
            </a:r>
            <a:r>
              <a:rPr lang="el-GR" altLang="el-GR" sz="2400" b="1" dirty="0" smtClean="0">
                <a:solidFill>
                  <a:srgbClr val="C00000"/>
                </a:solidFill>
              </a:rPr>
              <a:t>Τέμπη</a:t>
            </a:r>
            <a:endParaRPr lang="el-GR" altLang="el-GR" sz="1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39798" y="6404841"/>
            <a:ext cx="7712190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Πως κρίνετε την συνολική στάση της κυβέρνησης και του Πρωθυπουργού Κ. Μητσοτάκη στο θέμα του δυστυχήματος των </a:t>
            </a:r>
            <a:r>
              <a:rPr lang="el-GR" altLang="el-GR" sz="9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Τεμπών; </a:t>
            </a:r>
            <a:endParaRPr lang="el-GR" altLang="el-GR" sz="9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8773" y="725866"/>
            <a:ext cx="501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652477"/>
              </p:ext>
            </p:extLst>
          </p:nvPr>
        </p:nvGraphicFramePr>
        <p:xfrm>
          <a:off x="573600" y="1380607"/>
          <a:ext cx="11387580" cy="484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99028" y="2632220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32,6%</a:t>
            </a:r>
            <a:endParaRPr lang="el-GR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91955" y="2213642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55,9%</a:t>
            </a:r>
            <a:endParaRPr lang="el-GR" sz="2800" b="1" dirty="0"/>
          </a:p>
        </p:txBody>
      </p:sp>
      <p:sp>
        <p:nvSpPr>
          <p:cNvPr id="17" name="Right Brace 16"/>
          <p:cNvSpPr/>
          <p:nvPr/>
        </p:nvSpPr>
        <p:spPr>
          <a:xfrm rot="5400000" flipH="1">
            <a:off x="6815062" y="2162226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2808004" y="2486146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520678" y="792170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Ν=1000</a:t>
            </a:r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)</a:t>
            </a:r>
            <a:endParaRPr lang="el-GR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22959" y="161795"/>
            <a:ext cx="9933710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l-GR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Αξιολόγηση </a:t>
            </a:r>
            <a:r>
              <a:rPr lang="el-GR" altLang="el-GR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στάσης</a:t>
            </a:r>
            <a:r>
              <a:rPr lang="el-GR" altLang="el-GR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ΣΥΡΙΖΑ και του αρχηγού Α. </a:t>
            </a:r>
            <a:r>
              <a:rPr lang="el-GR" altLang="el-G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Τσίπρα-</a:t>
            </a:r>
            <a:r>
              <a:rPr lang="el-GR" altLang="el-GR" sz="2400" b="1" dirty="0" smtClean="0">
                <a:solidFill>
                  <a:srgbClr val="C00000"/>
                </a:solidFill>
              </a:rPr>
              <a:t>Τέμπη</a:t>
            </a:r>
            <a:r>
              <a:rPr lang="el-GR" altLang="el-G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l-GR" altLang="el-GR" sz="1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0343" y="6404841"/>
            <a:ext cx="9255967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Πως κρίνετε την συνολική στάση του ΣΥΡΙΖΑ και του αρχηγού Α. Τσίπρα στο θέμα του ατυχήματος των Τεμπών;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32423" y="1224074"/>
            <a:ext cx="10034482" cy="489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32" y="1208328"/>
            <a:ext cx="1710104" cy="49859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200" b="1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7269" y="1199868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bg1">
                    <a:lumMod val="50000"/>
                  </a:schemeClr>
                </a:solidFill>
              </a:rPr>
              <a:t>30,1%</a:t>
            </a:r>
            <a:endParaRPr lang="el-G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6087" y="1189970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bg1">
                    <a:lumMod val="50000"/>
                  </a:schemeClr>
                </a:solidFill>
              </a:rPr>
              <a:t>51,7%</a:t>
            </a:r>
            <a:endParaRPr lang="el-G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A13C8-5708-32EC-274E-F94F99C2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34" name="Rectangle 2"/>
          <p:cNvSpPr>
            <a:spLocks noChangeArrowheads="1"/>
          </p:cNvSpPr>
          <p:nvPr/>
        </p:nvSpPr>
        <p:spPr bwMode="auto">
          <a:xfrm>
            <a:off x="980902" y="63823"/>
            <a:ext cx="10297511" cy="47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l-GR" altLang="el-GR" sz="2400" dirty="0">
                <a:solidFill>
                  <a:schemeClr val="bg2">
                    <a:lumMod val="25000"/>
                  </a:schemeClr>
                </a:solidFill>
              </a:rPr>
              <a:t>Αξιολόγηση στάσης ΣΥΡΙΖΑ και του αρχηγού Α. </a:t>
            </a:r>
            <a:r>
              <a:rPr lang="el-GR" altLang="el-GR" sz="2400" dirty="0" smtClean="0">
                <a:solidFill>
                  <a:schemeClr val="bg2">
                    <a:lumMod val="25000"/>
                  </a:schemeClr>
                </a:solidFill>
              </a:rPr>
              <a:t>Τσίπρα </a:t>
            </a:r>
            <a:r>
              <a:rPr lang="el-GR" altLang="el-GR" sz="2400" b="1" dirty="0" smtClean="0">
                <a:solidFill>
                  <a:srgbClr val="C00000"/>
                </a:solidFill>
              </a:rPr>
              <a:t>Τέμπη</a:t>
            </a:r>
            <a:r>
              <a:rPr lang="el-GR" altLang="el-GR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l-GR" altLang="el-GR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0343" y="6404841"/>
            <a:ext cx="9255967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Πως κρίνετε την συνολική στάση του ΣΥΡΙΖΑ και του αρχηγού Α. Τσίπρα στο θέμα του ατυχήματος των Τεμπών;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339260"/>
              </p:ext>
            </p:extLst>
          </p:nvPr>
        </p:nvGraphicFramePr>
        <p:xfrm>
          <a:off x="365760" y="1546276"/>
          <a:ext cx="4971011" cy="2813649"/>
        </p:xfrm>
        <a:graphic>
          <a:graphicData uri="http://schemas.openxmlformats.org/drawingml/2006/table">
            <a:tbl>
              <a:tblPr/>
              <a:tblGrid>
                <a:gridCol w="109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845393566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2691">
                <a:tc>
                  <a:txBody>
                    <a:bodyPr/>
                    <a:lstStyle/>
                    <a:p>
                      <a:pPr algn="ctr" fontAlgn="b"/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Πολύ/Αρκετά Θετικά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3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Αρκετά/Πολύ Αρνητικά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46332"/>
              </p:ext>
            </p:extLst>
          </p:nvPr>
        </p:nvGraphicFramePr>
        <p:xfrm>
          <a:off x="6475973" y="1546277"/>
          <a:ext cx="5341478" cy="2813649"/>
        </p:xfrm>
        <a:graphic>
          <a:graphicData uri="http://schemas.openxmlformats.org/drawingml/2006/table">
            <a:tbl>
              <a:tblPr/>
              <a:tblGrid>
                <a:gridCol w="96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48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541131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Πολύ/Αρκετά Θετικά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9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Αρκετά/Πολύ Αρνητικά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7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08773" y="725866"/>
            <a:ext cx="501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0734" y="27647"/>
            <a:ext cx="10705564" cy="588786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l-GR" sz="1800" b="1" dirty="0" smtClean="0">
                <a:solidFill>
                  <a:schemeClr val="bg2">
                    <a:lumMod val="25000"/>
                  </a:schemeClr>
                </a:solidFill>
              </a:rPr>
              <a:t>Θα </a:t>
            </a:r>
            <a:r>
              <a:rPr lang="el-GR" sz="1800" b="1" dirty="0">
                <a:solidFill>
                  <a:schemeClr val="bg2">
                    <a:lumMod val="25000"/>
                  </a:schemeClr>
                </a:solidFill>
              </a:rPr>
              <a:t>χυθεί άπλετο φως στο δυστύχημα </a:t>
            </a:r>
            <a:r>
              <a:rPr lang="el-GR" sz="1800" b="1" dirty="0">
                <a:solidFill>
                  <a:srgbClr val="C00000"/>
                </a:solidFill>
              </a:rPr>
              <a:t>των Τεμπών </a:t>
            </a:r>
            <a:r>
              <a:rPr lang="el-GR" sz="1800" b="1" dirty="0">
                <a:solidFill>
                  <a:schemeClr val="bg2">
                    <a:lumMod val="25000"/>
                  </a:schemeClr>
                </a:solidFill>
              </a:rPr>
              <a:t>και θα αποδοθούν ευθύνες σε όλους τους εμπλεκόμενους ή όχι; </a:t>
            </a:r>
            <a:r>
              <a:rPr lang="el-GR" sz="1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l-GR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68645"/>
              </p:ext>
            </p:extLst>
          </p:nvPr>
        </p:nvGraphicFramePr>
        <p:xfrm>
          <a:off x="348089" y="1865056"/>
          <a:ext cx="11397976" cy="3490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2007925" y="6356350"/>
            <a:ext cx="7763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Πιστεύετε ότι θα χυθεί άπλετο φως στο δυστύχημα των Τεμπών και θα αποδοθούν ευθύνες σε όλους τους εμπλεκόμενους ή όχι;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0678" y="792170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Ν=1000)</a:t>
            </a:r>
            <a:endParaRPr lang="el-GR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30427" y="2450437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20,3</a:t>
            </a:r>
            <a:r>
              <a:rPr lang="el-GR" sz="2800" b="1" dirty="0"/>
              <a:t>%</a:t>
            </a:r>
          </a:p>
        </p:txBody>
      </p:sp>
      <p:sp>
        <p:nvSpPr>
          <p:cNvPr id="15" name="Right Brace 14"/>
          <p:cNvSpPr/>
          <p:nvPr/>
        </p:nvSpPr>
        <p:spPr>
          <a:xfrm rot="5400000" flipH="1">
            <a:off x="2339403" y="2418666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6633678" y="1513582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74,3</a:t>
            </a:r>
            <a:r>
              <a:rPr lang="el-GR" sz="2800" b="1" dirty="0" smtClean="0"/>
              <a:t>%</a:t>
            </a:r>
            <a:endParaRPr lang="el-GR" sz="2800" b="1" dirty="0"/>
          </a:p>
        </p:txBody>
      </p:sp>
      <p:sp>
        <p:nvSpPr>
          <p:cNvPr id="17" name="Right Brace 16"/>
          <p:cNvSpPr/>
          <p:nvPr/>
        </p:nvSpPr>
        <p:spPr>
          <a:xfrm rot="5400000" flipH="1">
            <a:off x="7042654" y="1547694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3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A13C8-5708-32EC-274E-F94F99C2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00734" y="27647"/>
            <a:ext cx="10946634" cy="588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l-GR" sz="1800" b="1" smtClean="0">
                <a:solidFill>
                  <a:schemeClr val="bg2">
                    <a:lumMod val="25000"/>
                  </a:schemeClr>
                </a:solidFill>
              </a:rPr>
              <a:t>Θα χυθεί άπλετο φως στο δυστύχημα των Τεμπών και θα αποδοθούν ευθύνες σε όλους τους εμπλεκόμενους ή όχι;  </a:t>
            </a:r>
            <a:endParaRPr lang="el-GR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7925" y="6356350"/>
            <a:ext cx="7763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Πιστεύετε ότι θα χυθεί άπλετο φως στο δυστύχημα των Τεμπών και θα αποδοθούν ευθύνες σε όλους τους εμπλεκόμενους ή όχι;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28657"/>
              </p:ext>
            </p:extLst>
          </p:nvPr>
        </p:nvGraphicFramePr>
        <p:xfrm>
          <a:off x="365760" y="1546276"/>
          <a:ext cx="4971011" cy="2813649"/>
        </p:xfrm>
        <a:graphic>
          <a:graphicData uri="http://schemas.openxmlformats.org/drawingml/2006/table">
            <a:tbl>
              <a:tblPr/>
              <a:tblGrid>
                <a:gridCol w="109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845393566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2691">
                <a:tc>
                  <a:txBody>
                    <a:bodyPr/>
                    <a:lstStyle/>
                    <a:p>
                      <a:pPr algn="ctr" fontAlgn="b"/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Σίγουρα/Μάλλον ναι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3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Μάλλον/Σίγουρα όχι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92457"/>
              </p:ext>
            </p:extLst>
          </p:nvPr>
        </p:nvGraphicFramePr>
        <p:xfrm>
          <a:off x="6475973" y="1546277"/>
          <a:ext cx="5341478" cy="2813649"/>
        </p:xfrm>
        <a:graphic>
          <a:graphicData uri="http://schemas.openxmlformats.org/drawingml/2006/table">
            <a:tbl>
              <a:tblPr/>
              <a:tblGrid>
                <a:gridCol w="96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48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541131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 ναι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9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</a:t>
                      </a: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 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όχι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7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08773" y="725866"/>
            <a:ext cx="501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1805" y="1224074"/>
            <a:ext cx="10034482" cy="489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" y="67737"/>
            <a:ext cx="11353800" cy="588786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Πόσο θα σας επηρεάσει το θέμα των Τεμπών στον τρόπο που θα επιλέξετε ποιο κόμμα θα ψηφίσετε στις εκλογές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altLang="el-GR" sz="11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266263"/>
              </p:ext>
            </p:extLst>
          </p:nvPr>
        </p:nvGraphicFramePr>
        <p:xfrm>
          <a:off x="522316" y="2246656"/>
          <a:ext cx="11397976" cy="299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2007925" y="6356350"/>
            <a:ext cx="7763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Πόσο θα σας επηρεάσει εσάς προσωπικά το θέμα των Τεμπών στον τρόπο που θα επιλέξετε ποιο κόμμα θα ψηφίσετε στις επερχόμενες εκλογές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0678" y="792170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Ν=1000)</a:t>
            </a:r>
            <a:endParaRPr lang="el-GR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77805" y="2531596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43,2</a:t>
            </a:r>
            <a:r>
              <a:rPr lang="el-GR" sz="2800" b="1" dirty="0" smtClean="0"/>
              <a:t>%</a:t>
            </a:r>
            <a:endParaRPr lang="el-GR" sz="2800" b="1" dirty="0"/>
          </a:p>
        </p:txBody>
      </p:sp>
      <p:sp>
        <p:nvSpPr>
          <p:cNvPr id="15" name="Right Brace 14"/>
          <p:cNvSpPr/>
          <p:nvPr/>
        </p:nvSpPr>
        <p:spPr>
          <a:xfrm rot="5400000" flipH="1">
            <a:off x="2791059" y="2670151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6655469" y="2145636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51,3</a:t>
            </a:r>
            <a:r>
              <a:rPr lang="el-GR" sz="2800" b="1" dirty="0" smtClean="0"/>
              <a:t>%</a:t>
            </a:r>
            <a:endParaRPr lang="el-GR" sz="2800" b="1" dirty="0"/>
          </a:p>
        </p:txBody>
      </p:sp>
      <p:sp>
        <p:nvSpPr>
          <p:cNvPr id="17" name="Right Brace 16"/>
          <p:cNvSpPr/>
          <p:nvPr/>
        </p:nvSpPr>
        <p:spPr>
          <a:xfrm rot="5400000" flipH="1">
            <a:off x="7064445" y="2159665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14" y="5222520"/>
            <a:ext cx="1710104" cy="49859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n-US" altLang="en-US" sz="1200" b="1" dirty="0" smtClean="0">
                <a:solidFill>
                  <a:srgbClr val="FF0000"/>
                </a:solidFill>
              </a:rPr>
              <a:t>24-</a:t>
            </a:r>
            <a:r>
              <a:rPr lang="el-GR" altLang="en-US" sz="1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28</a:t>
            </a:r>
            <a:r>
              <a:rPr lang="el-GR" altLang="en-US" sz="1200" b="1" dirty="0" smtClean="0">
                <a:solidFill>
                  <a:srgbClr val="FF0000"/>
                </a:solidFill>
              </a:rPr>
              <a:t> Μαρτίου 2023</a:t>
            </a:r>
            <a:endParaRPr lang="el-G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14" y="1208328"/>
            <a:ext cx="1710104" cy="49859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200" b="1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6651" y="1199868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55,</a:t>
            </a:r>
            <a:r>
              <a:rPr lang="el-GR" sz="2800" b="1" dirty="0">
                <a:solidFill>
                  <a:schemeClr val="bg1">
                    <a:lumMod val="50000"/>
                  </a:schemeClr>
                </a:solidFill>
              </a:rPr>
              <a:t>6%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5469" y="1189970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l-GR" sz="2800" b="1" dirty="0">
                <a:solidFill>
                  <a:schemeClr val="bg1">
                    <a:lumMod val="50000"/>
                  </a:schemeClr>
                </a:solidFill>
              </a:rPr>
              <a:t>,4%</a:t>
            </a:r>
          </a:p>
        </p:txBody>
      </p:sp>
    </p:spTree>
    <p:extLst>
      <p:ext uri="{BB962C8B-B14F-4D97-AF65-F5344CB8AC3E}">
        <p14:creationId xmlns:p14="http://schemas.microsoft.com/office/powerpoint/2010/main" val="5668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A13C8-5708-32EC-274E-F94F99C2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34" name="Rectangle 2"/>
          <p:cNvSpPr>
            <a:spLocks noChangeArrowheads="1"/>
          </p:cNvSpPr>
          <p:nvPr/>
        </p:nvSpPr>
        <p:spPr bwMode="auto">
          <a:xfrm>
            <a:off x="0" y="63823"/>
            <a:ext cx="11278413" cy="38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Πόσο θα σας επηρεάσει το θέμα των Τεμπών στον τρόπο που θα επιλέξετε ποιο κόμμα θα ψηφίσετε στις εκλογές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;</a:t>
            </a:r>
            <a:endParaRPr lang="el-GR" altLang="el-GR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9415" y="795387"/>
            <a:ext cx="8834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Ανάλυση σε ψηφοφόρους 2019</a:t>
            </a:r>
            <a:endParaRPr lang="el-GR" altLang="el-G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50314"/>
              </p:ext>
            </p:extLst>
          </p:nvPr>
        </p:nvGraphicFramePr>
        <p:xfrm>
          <a:off x="365760" y="1546276"/>
          <a:ext cx="4971011" cy="2813649"/>
        </p:xfrm>
        <a:graphic>
          <a:graphicData uri="http://schemas.openxmlformats.org/drawingml/2006/table">
            <a:tbl>
              <a:tblPr/>
              <a:tblGrid>
                <a:gridCol w="109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845393566"/>
                    </a:ext>
                  </a:extLst>
                </a:gridCol>
                <a:gridCol w="73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2691">
                <a:tc>
                  <a:txBody>
                    <a:bodyPr/>
                    <a:lstStyle/>
                    <a:p>
                      <a:pPr algn="ctr" fontAlgn="b"/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Πολύ/Αρκετά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3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Λίγο/Καθόλου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007925" y="6356350"/>
            <a:ext cx="7763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Πόσο θα σας επηρεάσει εσάς προσωπικά το θέμα των Τεμπών στον τρόπο που θα επιλέξετε ποιο κόμμα θα ψηφίσετε στις επερχόμενες εκλογές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35640"/>
              </p:ext>
            </p:extLst>
          </p:nvPr>
        </p:nvGraphicFramePr>
        <p:xfrm>
          <a:off x="6475973" y="1546277"/>
          <a:ext cx="5341478" cy="2813649"/>
        </p:xfrm>
        <a:graphic>
          <a:graphicData uri="http://schemas.openxmlformats.org/drawingml/2006/table">
            <a:tbl>
              <a:tblPr/>
              <a:tblGrid>
                <a:gridCol w="96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48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541131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3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Πολύ/Αρκετά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9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Λίγο/Καθόλου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7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8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25209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47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141257"/>
            <a:ext cx="10939549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Βαθμός συμφωνίας με απόψεις για το δυστύχημα των Τεμπών</a:t>
            </a:r>
            <a:endParaRPr lang="el-GR" altLang="el-GR" sz="1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636" y="682628"/>
            <a:ext cx="2170364" cy="3231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4975" y="6361193"/>
            <a:ext cx="76310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Πόσο συμφωνείτε ή διαφωνείτε με κάθε μια από τις παρακάτω απόψεις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17129783"/>
              </p:ext>
            </p:extLst>
          </p:nvPr>
        </p:nvGraphicFramePr>
        <p:xfrm>
          <a:off x="1612668" y="1126936"/>
          <a:ext cx="9742517" cy="465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543097" y="3294483"/>
            <a:ext cx="11787448" cy="3325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8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A13C8-5708-32EC-274E-F94F99C2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7849" y="675537"/>
            <a:ext cx="8834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Ανάλυση σε ψηφοφόρους 2019</a:t>
            </a:r>
            <a:endParaRPr lang="el-GR" altLang="el-G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80852"/>
              </p:ext>
            </p:extLst>
          </p:nvPr>
        </p:nvGraphicFramePr>
        <p:xfrm>
          <a:off x="3155930" y="1549086"/>
          <a:ext cx="8629601" cy="1845783"/>
        </p:xfrm>
        <a:graphic>
          <a:graphicData uri="http://schemas.openxmlformats.org/drawingml/2006/table">
            <a:tbl>
              <a:tblPr/>
              <a:tblGrid>
                <a:gridCol w="189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803">
                  <a:extLst>
                    <a:ext uri="{9D8B030D-6E8A-4147-A177-3AD203B41FA5}">
                      <a16:colId xmlns:a16="http://schemas.microsoft.com/office/drawing/2014/main" val="1627825040"/>
                    </a:ext>
                  </a:extLst>
                </a:gridCol>
                <a:gridCol w="1274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2741">
                <a:tc>
                  <a:txBody>
                    <a:bodyPr/>
                    <a:lstStyle/>
                    <a:p>
                      <a:pPr algn="l" fontAlgn="b"/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Σίγουρα/Μάλλον Συμφωνώ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31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Μάλλον/Σίγουρα Διαφωνώ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6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74766"/>
              </p:ext>
            </p:extLst>
          </p:nvPr>
        </p:nvGraphicFramePr>
        <p:xfrm>
          <a:off x="3240838" y="3977266"/>
          <a:ext cx="8629601" cy="2003299"/>
        </p:xfrm>
        <a:graphic>
          <a:graphicData uri="http://schemas.openxmlformats.org/drawingml/2006/table">
            <a:tbl>
              <a:tblPr/>
              <a:tblGrid>
                <a:gridCol w="189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803">
                  <a:extLst>
                    <a:ext uri="{9D8B030D-6E8A-4147-A177-3AD203B41FA5}">
                      <a16:colId xmlns:a16="http://schemas.microsoft.com/office/drawing/2014/main" val="3275745851"/>
                    </a:ext>
                  </a:extLst>
                </a:gridCol>
                <a:gridCol w="1274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9944">
                <a:tc>
                  <a:txBody>
                    <a:bodyPr/>
                    <a:lstStyle/>
                    <a:p>
                      <a:pPr algn="l" fontAlgn="b"/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7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Σίγουρα/Μάλλον Συμφωνώ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1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Μάλλον/Σίγουρα Διαφωνώ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77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22218" y="2226089"/>
            <a:ext cx="30337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l-GR" sz="1200" dirty="0"/>
              <a:t>Η σημερινή Κυβέρνηση έως τώρα έχει επιδείξει σημαντικό έργο και το δυστύχημα των Τεμπών δεν θα με εμποδίσει στο να την ψηφίσω παρά την σοβαρότητα του συγκεκριμένου συμβάντος</a:t>
            </a:r>
            <a:endParaRPr lang="el-GR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1400" b="1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"/>
            <a:r>
              <a:rPr lang="el-GR" sz="1200" dirty="0"/>
              <a:t>Έχω πλέον μεγαλύτερη εμπιστοσύνη στον ΣΥΡΙΖΑ και στον Α Τσίπρα από την Νέα Δημοκρατία και τον Κ. Μητσοτάκη για την διακυβέρνηση της χώρας μετά </a:t>
            </a:r>
            <a:r>
              <a:rPr lang="el-GR" sz="1200" dirty="0" smtClean="0"/>
              <a:t>το </a:t>
            </a:r>
            <a:r>
              <a:rPr lang="el-GR" sz="1200" dirty="0"/>
              <a:t>δυστύχημα των Τεμπών</a:t>
            </a:r>
            <a:endParaRPr lang="el-GR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l-GR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141257"/>
            <a:ext cx="10939549" cy="7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Βαθμός συμφωνίας με απόψεις</a:t>
            </a:r>
            <a:r>
              <a:rPr lang="en-US" altLang="el-G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altLang="el-GR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για το δυστύχημα των Τεμπών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4975" y="6361193"/>
            <a:ext cx="76310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Πόσο συμφωνείτε ή διαφωνείτε με κάθε μια από τις παρακάτω απόψεις</a:t>
            </a:r>
          </a:p>
        </p:txBody>
      </p:sp>
    </p:spTree>
    <p:extLst>
      <p:ext uri="{BB962C8B-B14F-4D97-AF65-F5344CB8AC3E}">
        <p14:creationId xmlns:p14="http://schemas.microsoft.com/office/powerpoint/2010/main" val="21897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A13C8-5708-32EC-274E-F94F99C2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9812" y="1863906"/>
            <a:ext cx="30337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l-GR" sz="1200" dirty="0"/>
              <a:t>Η σημερινή Κυβέρνηση έως τώρα έχει επιδείξει σημαντικό έργο και το δυστύχημα των Τεμπών δεν θα με εμποδίσει στο να την ψηφίσω παρά την σοβαρότητα του συγκεκριμένου συμβάντος</a:t>
            </a:r>
            <a:endParaRPr lang="el-GR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1400" b="1" dirty="0" smtClean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"/>
            <a:r>
              <a:rPr lang="el-GR" sz="1200" dirty="0"/>
              <a:t>Έχω πλέον μεγαλύτερη εμπιστοσύνη στον ΣΥΡΙΖΑ και στον Α Τσίπρα από την Νέα Δημοκρατία και τον Κ. Μητσοτάκη για την διακυβέρνηση της χώρας μετά στο δυστύχημα των Τεμπών</a:t>
            </a:r>
            <a:endParaRPr lang="el-GR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l-GR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141257"/>
            <a:ext cx="10939549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Βαθμός συμφωνίας με απόψεις</a:t>
            </a:r>
            <a:r>
              <a:rPr lang="en-US" altLang="el-G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altLang="el-GR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για το δυστύχημα των </a:t>
            </a:r>
            <a:r>
              <a:rPr lang="el-GR" altLang="el-G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Τεμπών</a:t>
            </a:r>
            <a:endParaRPr lang="el-GR" altLang="el-GR" sz="1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4975" y="6361193"/>
            <a:ext cx="76310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Πόσο συμφωνείτε ή διαφωνείτε με κάθε μια από τις παρακάτω απόψεις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01934"/>
              </p:ext>
            </p:extLst>
          </p:nvPr>
        </p:nvGraphicFramePr>
        <p:xfrm>
          <a:off x="4325971" y="1336674"/>
          <a:ext cx="7295222" cy="1373274"/>
        </p:xfrm>
        <a:graphic>
          <a:graphicData uri="http://schemas.openxmlformats.org/drawingml/2006/table">
            <a:tbl>
              <a:tblPr/>
              <a:tblGrid>
                <a:gridCol w="1312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563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238222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5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Σίγουρα/Μάλλον Συμφωνώ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5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Μάλλον/Σίγουρα Διαφωνώ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4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93416"/>
              </p:ext>
            </p:extLst>
          </p:nvPr>
        </p:nvGraphicFramePr>
        <p:xfrm>
          <a:off x="4325971" y="4308802"/>
          <a:ext cx="7295222" cy="1219162"/>
        </p:xfrm>
        <a:graphic>
          <a:graphicData uri="http://schemas.openxmlformats.org/drawingml/2006/table">
            <a:tbl>
              <a:tblPr/>
              <a:tblGrid>
                <a:gridCol w="1312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3563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211488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Σίγουρα/Μάλλον Συμφωνώ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Μάλλον/Σίγουρα Διαφωνώ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3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26217" y="725866"/>
            <a:ext cx="238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137625" y="68109"/>
            <a:ext cx="112096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Λέξεις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που εκφράζουν περισσότερο τον Έλληνα για το παρόν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&amp;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το μέλλον της χώρας</a:t>
            </a: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6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Λαμβάνοντας υπόψη την γενικότερη κατάσταση της ελληνικής οικονομίας, θα ήθελα να μου πείτε ποιες 2  λέξεις / φράσεις από αυτές που θα σας διαβάσω εκφράζουν εσάς προσωπικά περισσότερο ως Έλληνα πολίτη για το παρόν και το μέλλον της χώρας….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</a:t>
            </a:r>
            <a:r>
              <a:rPr kumimoji="0" lang="el-GR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Ν=1000)</a:t>
            </a:r>
            <a:r>
              <a:rPr kumimoji="0" lang="el-GR" alt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9342" name="Text Box 24"/>
          <p:cNvSpPr txBox="1">
            <a:spLocks noChangeArrowheads="1"/>
          </p:cNvSpPr>
          <p:nvPr/>
        </p:nvSpPr>
        <p:spPr bwMode="auto">
          <a:xfrm>
            <a:off x="8355814" y="1152448"/>
            <a:ext cx="21814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Μέχρι 2 απαντήσεις 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097653" y="6436760"/>
            <a:ext cx="2540000" cy="457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222946"/>
              </p:ext>
            </p:extLst>
          </p:nvPr>
        </p:nvGraphicFramePr>
        <p:xfrm>
          <a:off x="0" y="1704109"/>
          <a:ext cx="12192000" cy="503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143" y="2392573"/>
            <a:ext cx="1032885" cy="36317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800" b="1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68" y="2392573"/>
            <a:ext cx="1159146" cy="36317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800" b="1" dirty="0" smtClean="0">
                <a:solidFill>
                  <a:srgbClr val="FF0000"/>
                </a:solidFill>
              </a:rPr>
              <a:t>24 -</a:t>
            </a:r>
            <a:r>
              <a:rPr lang="en-US" altLang="en-US" sz="800" b="1" dirty="0" smtClean="0">
                <a:solidFill>
                  <a:srgbClr val="FF0000"/>
                </a:solidFill>
              </a:rPr>
              <a:t>2</a:t>
            </a:r>
            <a:r>
              <a:rPr lang="el-GR" altLang="en-US" sz="800" b="1" dirty="0" smtClean="0">
                <a:solidFill>
                  <a:srgbClr val="FF0000"/>
                </a:solidFill>
              </a:rPr>
              <a:t>8 Μαρτίου 2023</a:t>
            </a:r>
            <a:endParaRPr lang="el-G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34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55332" y="5741911"/>
            <a:ext cx="62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spc="600" dirty="0" err="1"/>
              <a:t>3.Βασικά</a:t>
            </a:r>
            <a:r>
              <a:rPr lang="el-GR" b="1" spc="600" dirty="0"/>
              <a:t> Προβλήματα</a:t>
            </a:r>
          </a:p>
          <a:p>
            <a:pPr algn="ctr"/>
            <a:endParaRPr lang="el-GR" sz="1000" b="1" spc="600" dirty="0"/>
          </a:p>
        </p:txBody>
      </p:sp>
      <p:pic>
        <p:nvPicPr>
          <p:cNvPr id="16386" name="Picture 2" descr="Η ακρίβεια που έγινε συνήθεια | Αυγ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15" y="839090"/>
            <a:ext cx="8437418" cy="48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0734" y="29225"/>
            <a:ext cx="10374582" cy="588786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Προβλήματα (2 σημαντικότερα) </a:t>
            </a:r>
            <a:endParaRPr lang="el-GR" altLang="el-GR" sz="14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0678" y="792170"/>
            <a:ext cx="2188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Σύνολο ερωτηθέντων (</a:t>
            </a:r>
            <a:r>
              <a:rPr kumimoji="0" lang="el-GR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Ν=1000)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D4829-75F9-0106-2746-174975DA9739}"/>
              </a:ext>
            </a:extLst>
          </p:cNvPr>
          <p:cNvSpPr txBox="1"/>
          <p:nvPr/>
        </p:nvSpPr>
        <p:spPr>
          <a:xfrm>
            <a:off x="8252470" y="1022131"/>
            <a:ext cx="534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237" y="6385683"/>
            <a:ext cx="10028078" cy="38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Θα σας διαβάσω κάποια θέματα και θα ήθελα να μου πείτε ποια είναι τα δύο βασικότερα που σας απασχολούν και θα επηρεάσουν την απόφαση σας για το κόμμα που θα ψηφίσετε;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619292"/>
              </p:ext>
            </p:extLst>
          </p:nvPr>
        </p:nvGraphicFramePr>
        <p:xfrm>
          <a:off x="16524" y="1263535"/>
          <a:ext cx="12192000" cy="522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610" y="2200812"/>
            <a:ext cx="1417316" cy="3970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900" b="1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620" y="2200812"/>
            <a:ext cx="1382955" cy="3970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900" b="1" dirty="0" smtClean="0">
                <a:solidFill>
                  <a:srgbClr val="FF0000"/>
                </a:solidFill>
              </a:rPr>
              <a:t>24</a:t>
            </a:r>
            <a:r>
              <a:rPr lang="en-US" altLang="en-US" sz="900" b="1" dirty="0" smtClean="0">
                <a:solidFill>
                  <a:srgbClr val="FF0000"/>
                </a:solidFill>
              </a:rPr>
              <a:t>-</a:t>
            </a:r>
            <a:r>
              <a:rPr lang="el-GR" altLang="en-US" sz="9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900" b="1" dirty="0" smtClean="0">
                <a:solidFill>
                  <a:srgbClr val="FF0000"/>
                </a:solidFill>
              </a:rPr>
              <a:t>2</a:t>
            </a:r>
            <a:r>
              <a:rPr lang="el-GR" altLang="en-US" sz="900" b="1" dirty="0" smtClean="0">
                <a:solidFill>
                  <a:srgbClr val="FF0000"/>
                </a:solidFill>
              </a:rPr>
              <a:t>8 Μαρτίου 2023</a:t>
            </a:r>
            <a:endParaRPr lang="el-GR" altLang="en-US" sz="9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607016"/>
              </p:ext>
            </p:extLst>
          </p:nvPr>
        </p:nvGraphicFramePr>
        <p:xfrm>
          <a:off x="10848109" y="921047"/>
          <a:ext cx="1213106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553">
                  <a:extLst>
                    <a:ext uri="{9D8B030D-6E8A-4147-A177-3AD203B41FA5}">
                      <a16:colId xmlns:a16="http://schemas.microsoft.com/office/drawing/2014/main" val="798531501"/>
                    </a:ext>
                  </a:extLst>
                </a:gridCol>
                <a:gridCol w="606553">
                  <a:extLst>
                    <a:ext uri="{9D8B030D-6E8A-4147-A177-3AD203B41FA5}">
                      <a16:colId xmlns:a16="http://schemas.microsoft.com/office/drawing/2014/main" val="7610433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Άλλο</a:t>
                      </a:r>
                      <a:endParaRPr lang="el-GR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2,6</a:t>
                      </a:r>
                      <a:endParaRPr lang="el-GR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31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Κανένα από αυτά</a:t>
                      </a:r>
                      <a:endParaRPr lang="el-GR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0,6</a:t>
                      </a:r>
                      <a:endParaRPr lang="el-G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84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ΔΞ/ΔΑ</a:t>
                      </a:r>
                      <a:endParaRPr lang="el-GR" sz="10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1,8</a:t>
                      </a:r>
                      <a:endParaRPr lang="el-G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27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9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138124"/>
              </p:ext>
            </p:extLst>
          </p:nvPr>
        </p:nvGraphicFramePr>
        <p:xfrm>
          <a:off x="643812" y="1343611"/>
          <a:ext cx="10879495" cy="4240493"/>
        </p:xfrm>
        <a:graphic>
          <a:graphicData uri="http://schemas.openxmlformats.org/drawingml/2006/table">
            <a:tbl>
              <a:tblPr/>
              <a:tblGrid>
                <a:gridCol w="293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7167">
                  <a:extLst>
                    <a:ext uri="{9D8B030D-6E8A-4147-A177-3AD203B41FA5}">
                      <a16:colId xmlns:a16="http://schemas.microsoft.com/office/drawing/2014/main" val="1783262964"/>
                    </a:ext>
                  </a:extLst>
                </a:gridCol>
                <a:gridCol w="1607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612">
                <a:tc>
                  <a:txBody>
                    <a:bodyPr/>
                    <a:lstStyle/>
                    <a:p>
                      <a:pPr algn="l" fontAlgn="b"/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αύξηση των τιμών και η ακρίβεια (στα Προϊόντα, στις Υπηρεσίες, στην Ενέργεια και στα Καύσιμα)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έλλειψη διαφάνειας, η διαφθορά και οι υποθέσεις κατασπατάλησης δημόσιου χρήματος από δημόσια Πρόσωπα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Οι ελλείψεις και η μη ορθή λειτουργία του κράτους που έχουν ως αποτέλεσμα  δυστυχήματα όπως των Τεμπών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κατάσταση της δημόσιας υγείας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208214"/>
                  </a:ext>
                </a:extLst>
              </a:tr>
              <a:tr h="2602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Ανεργία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22685"/>
                  </a:ext>
                </a:extLst>
              </a:tr>
              <a:tr h="2602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εγκληματικότητα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86102"/>
                  </a:ext>
                </a:extLst>
              </a:tr>
              <a:tr h="256828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κατάσταση της δημόσιας παιδείας όλων των βαθμίδων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28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Θέματα Ποιότητας των Εκπροσώπων του Πολιτικού Συστήματος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88708"/>
                  </a:ext>
                </a:extLst>
              </a:tr>
              <a:tr h="146987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Το μεταναστευτικό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79221"/>
                  </a:ext>
                </a:extLst>
              </a:tr>
              <a:tr h="168757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πορεία των Ελληνοτουρκικών σχέσεων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93306"/>
                  </a:ext>
                </a:extLst>
              </a:tr>
              <a:tr h="256828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 πόλεμος στην Ουκρανία και οι επιπτώσεις στην χώρα μας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291891"/>
                  </a:ext>
                </a:extLst>
              </a:tr>
              <a:tr h="256828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Θέματα που αφορούν την λειτουργεία και την ποιότητα του πολιτεύματος π.χ. Υποκλοπές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226246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7806" y="35277"/>
            <a:ext cx="10610180" cy="6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Προβλήματα (2 σημαντικότερα) </a:t>
            </a:r>
            <a:endParaRPr lang="el-GR" altLang="el-GR" sz="1200" b="1" kern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4752" y="807523"/>
            <a:ext cx="291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chemeClr val="bg1">
                    <a:lumMod val="50000"/>
                  </a:schemeClr>
                </a:solidFill>
              </a:rPr>
              <a:t>Ανάλυση σε ψηφοφόρους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7237" y="5778854"/>
            <a:ext cx="10028078" cy="38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Θα σας διαβάσω κάποια θέματα και θα ήθελα να μου πείτε ποια είναι τα δύο βασικότερα που σας απασχολούν και θα επηρεάσουν την απόφαση σας για το κόμμα που θα ψηφίσετε;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20141"/>
              </p:ext>
            </p:extLst>
          </p:nvPr>
        </p:nvGraphicFramePr>
        <p:xfrm>
          <a:off x="702001" y="1161063"/>
          <a:ext cx="10879495" cy="4950672"/>
        </p:xfrm>
        <a:graphic>
          <a:graphicData uri="http://schemas.openxmlformats.org/drawingml/2006/table">
            <a:tbl>
              <a:tblPr/>
              <a:tblGrid>
                <a:gridCol w="293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7167">
                  <a:extLst>
                    <a:ext uri="{9D8B030D-6E8A-4147-A177-3AD203B41FA5}">
                      <a16:colId xmlns:a16="http://schemas.microsoft.com/office/drawing/2014/main" val="1783262964"/>
                    </a:ext>
                  </a:extLst>
                </a:gridCol>
                <a:gridCol w="1607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2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17-44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24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αύξηση των τιμών και η ακρίβεια (στα Προϊόντα, στις Υπηρεσίες, στην Ενέργεια και στα Καύσιμα)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208214"/>
                  </a:ext>
                </a:extLst>
              </a:tr>
              <a:tr h="535324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έλλειψη διαφάνειας, η διαφθορά και οι υποθέσεις κατασπατάλησης δημόσιου χρήματος από δημόσια Πρόσωπα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22685"/>
                  </a:ext>
                </a:extLst>
              </a:tr>
              <a:tr h="535324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Οι ελλείψεις και η μη ορθή λειτουργία του κράτους που έχουν ως αποτέλεσμα  δυστυχήματα όπως των Τεμπών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86102"/>
                  </a:ext>
                </a:extLst>
              </a:tr>
              <a:tr h="3023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κατάσταση της δημόσιας υγείας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3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Ανεργία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88708"/>
                  </a:ext>
                </a:extLst>
              </a:tr>
              <a:tr h="3023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εγκληματικότητα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50611"/>
                  </a:ext>
                </a:extLst>
              </a:tr>
              <a:tr h="3023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κατάσταση της δημόσιας παιδείας όλων των βαθμίδων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82023"/>
                  </a:ext>
                </a:extLst>
              </a:tr>
              <a:tr h="3023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Θέματα Ποιότητας των Εκπροσώπων του Πολιτικού Συστήματος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828289"/>
                  </a:ext>
                </a:extLst>
              </a:tr>
              <a:tr h="3023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Το μεταναστευτικό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777733"/>
                  </a:ext>
                </a:extLst>
              </a:tr>
              <a:tr h="3023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Η πορεία των Ελληνοτουρκικών σχέσεων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79424"/>
                  </a:ext>
                </a:extLst>
              </a:tr>
              <a:tr h="3023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 πόλεμος στην Ουκρανία και οι επιπτώσεις στην χώρα μας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897885"/>
                  </a:ext>
                </a:extLst>
              </a:tr>
              <a:tr h="3023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Θέματα που αφορούν την λειτουργεία και την ποιότητα του πολιτεύματος π.χ. Υποκλοπές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84577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1551" y="-104246"/>
            <a:ext cx="1061018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Προβλήματα (2 σημαντικότερα) </a:t>
            </a:r>
            <a:endParaRPr lang="el-GR" altLang="el-GR" sz="1200" b="1" kern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l-GR" altLang="el-GR" sz="900" b="1" dirty="0"/>
              <a:t/>
            </a:r>
            <a:br>
              <a:rPr lang="el-GR" altLang="el-GR" sz="900" b="1" dirty="0"/>
            </a:br>
            <a:endParaRPr lang="el-GR" altLang="el-GR" sz="1200" b="1" kern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6217" y="725866"/>
            <a:ext cx="238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237" y="6219429"/>
            <a:ext cx="10028078" cy="38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Θα σας διαβάσω κάποια θέματα και θα ήθελα να μου πείτε ποια είναι τα δύο βασικότερα που σας απασχολούν και θα επηρεάσουν την απόφαση σας για το κόμμα που θα ψηφίσετε;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0733" y="29225"/>
            <a:ext cx="11004823" cy="588786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Η Ακρίβεια είναι χειρότερη ή καλύτερη από αυτό που περιμένατε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el-GR" altLang="el-GR" sz="14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350" y="6136700"/>
            <a:ext cx="776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80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Ως προς το πώς εξελίσσεται η πορεία των τιμών συνολικά και το κόστος ζωής θα λέγατε ότι τα πράγματα είναι χειρότερα από ότι περιμένατε η όχι; Παρακαλώ απαντήστε με την βοήθεια της κλίμακας που θα σας διαβάσω.  </a:t>
            </a:r>
          </a:p>
          <a:p>
            <a:pPr algn="ctr"/>
            <a:endParaRPr lang="el-GR" sz="8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7201" y="700283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Ν=1000</a:t>
            </a:r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)</a:t>
            </a:r>
            <a:endParaRPr lang="el-GR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0" y="1274106"/>
          <a:ext cx="3399905" cy="423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62218095"/>
              </p:ext>
            </p:extLst>
          </p:nvPr>
        </p:nvGraphicFramePr>
        <p:xfrm>
          <a:off x="4527261" y="1444180"/>
          <a:ext cx="3739513" cy="386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5531010" y="1048847"/>
            <a:ext cx="1732014" cy="38177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l-GR" altLang="en-US" b="1" dirty="0">
                <a:solidFill>
                  <a:schemeClr val="bg1">
                    <a:lumMod val="50000"/>
                  </a:schemeClr>
                </a:solidFill>
              </a:rPr>
              <a:t>Μάρτιος </a:t>
            </a:r>
            <a:r>
              <a:rPr lang="el-GR" altLang="en-US" b="1" dirty="0" smtClean="0">
                <a:solidFill>
                  <a:schemeClr val="bg1">
                    <a:lumMod val="50000"/>
                  </a:schemeClr>
                </a:solidFill>
              </a:rPr>
              <a:t>2023 Α</a:t>
            </a:r>
            <a:endParaRPr lang="el-G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102" y="1053909"/>
            <a:ext cx="1803699" cy="3970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l-GR" altLang="en-US" b="1" dirty="0">
                <a:solidFill>
                  <a:schemeClr val="bg1">
                    <a:lumMod val="50000"/>
                  </a:schemeClr>
                </a:solidFill>
              </a:rPr>
              <a:t>Ιανουάριος 2023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131562133"/>
              </p:ext>
            </p:extLst>
          </p:nvPr>
        </p:nvGraphicFramePr>
        <p:xfrm>
          <a:off x="8494202" y="1521596"/>
          <a:ext cx="3877559" cy="368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9571783" y="1030285"/>
            <a:ext cx="1722396" cy="3970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l-GR" altLang="en-US" b="1" dirty="0">
                <a:solidFill>
                  <a:schemeClr val="bg1">
                    <a:lumMod val="50000"/>
                  </a:schemeClr>
                </a:solidFill>
              </a:rPr>
              <a:t>Μάρτιος </a:t>
            </a:r>
            <a:r>
              <a:rPr lang="el-GR" altLang="en-US" b="1" dirty="0" smtClean="0">
                <a:solidFill>
                  <a:schemeClr val="bg1">
                    <a:lumMod val="50000"/>
                  </a:schemeClr>
                </a:solidFill>
              </a:rPr>
              <a:t>2023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n-US" b="1" dirty="0" smtClean="0">
                <a:solidFill>
                  <a:schemeClr val="bg1">
                    <a:lumMod val="50000"/>
                  </a:schemeClr>
                </a:solidFill>
              </a:rPr>
              <a:t>Β</a:t>
            </a:r>
            <a:endParaRPr lang="el-GR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577" y="5407555"/>
            <a:ext cx="1710104" cy="49859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200" b="1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5452" y="5419659"/>
            <a:ext cx="1710104" cy="49859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200" b="1" dirty="0" smtClean="0">
                <a:solidFill>
                  <a:srgbClr val="FF0000"/>
                </a:solidFill>
              </a:rPr>
              <a:t>24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-</a:t>
            </a:r>
            <a:r>
              <a:rPr lang="el-GR" altLang="en-US" sz="1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2</a:t>
            </a:r>
            <a:r>
              <a:rPr lang="el-GR" altLang="en-US" sz="1200" b="1" dirty="0" smtClean="0">
                <a:solidFill>
                  <a:srgbClr val="FF0000"/>
                </a:solidFill>
              </a:rPr>
              <a:t>8 Μαρτίου 2023</a:t>
            </a:r>
            <a:endParaRPr lang="el-G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347718" y="6553307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55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6" name="Ορθογώνιο 1"/>
          <p:cNvSpPr>
            <a:spLocks noChangeArrowheads="1"/>
          </p:cNvSpPr>
          <p:nvPr/>
        </p:nvSpPr>
        <p:spPr bwMode="auto">
          <a:xfrm>
            <a:off x="9120188" y="992189"/>
            <a:ext cx="431800" cy="636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solidFill>
                <a:prstClr val="black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49709"/>
              </p:ext>
            </p:extLst>
          </p:nvPr>
        </p:nvGraphicFramePr>
        <p:xfrm>
          <a:off x="200733" y="1693036"/>
          <a:ext cx="5983300" cy="3552865"/>
        </p:xfrm>
        <a:graphic>
          <a:graphicData uri="http://schemas.openxmlformats.org/drawingml/2006/table">
            <a:tbl>
              <a:tblPr/>
              <a:tblGrid>
                <a:gridCol w="1315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880">
                  <a:extLst>
                    <a:ext uri="{9D8B030D-6E8A-4147-A177-3AD203B41FA5}">
                      <a16:colId xmlns:a16="http://schemas.microsoft.com/office/drawing/2014/main" val="3288493551"/>
                    </a:ext>
                  </a:extLst>
                </a:gridCol>
                <a:gridCol w="88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0411">
                <a:tc>
                  <a:txBody>
                    <a:bodyPr/>
                    <a:lstStyle/>
                    <a:p>
                      <a:pPr algn="l" fontAlgn="b"/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5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Είναι Χειρότερα από ότι Περίμενα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79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Όπως τα Περίμενα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1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Είναι καλύτερα από ότι Περίμενα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1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502969"/>
                  </a:ext>
                </a:extLst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0733" y="29225"/>
            <a:ext cx="11051985" cy="588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Η Ακρίβεια είναι χειρότερη ή καλύτερη από αυτό που περιμένατε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el-GR" altLang="el-GR" sz="14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9349" y="5627396"/>
            <a:ext cx="776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Ως προς το πώς εξελίσσεται η πορεία των τιμών συνολικά και το κόστος ζωής θα λέγατε ότι τα πράγματα είναι χειρότερα από ότι περιμένατε η όχι; Παρακαλώ απαντήστε με την βοήθεια της κλίμακας που θα σας διαβάσω.  </a:t>
            </a:r>
          </a:p>
          <a:p>
            <a:pPr algn="ctr"/>
            <a:endParaRPr lang="el-GR" sz="8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797347"/>
              </p:ext>
            </p:extLst>
          </p:nvPr>
        </p:nvGraphicFramePr>
        <p:xfrm>
          <a:off x="6580649" y="1657379"/>
          <a:ext cx="5079077" cy="3588522"/>
        </p:xfrm>
        <a:graphic>
          <a:graphicData uri="http://schemas.openxmlformats.org/drawingml/2006/table">
            <a:tbl>
              <a:tblPr/>
              <a:tblGrid>
                <a:gridCol w="91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095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485114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7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Είναι Χειρότερα από ότι Περίμενα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2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Όπως τα Περίμενα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6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Είναι καλύτερα από ότι Περίμενα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983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08773" y="725866"/>
            <a:ext cx="501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04061" y="6492875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58340654"/>
              </p:ext>
            </p:extLst>
          </p:nvPr>
        </p:nvGraphicFramePr>
        <p:xfrm>
          <a:off x="897775" y="1720735"/>
          <a:ext cx="7182196" cy="423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8125" y="230047"/>
            <a:ext cx="10935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hangingPunct="0"/>
            <a:r>
              <a:rPr lang="el-GR" altLang="en-US" sz="18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Αξιολόγηση οικονομικών μέτρων στήριξης κυβέρνησης με βάση τις ανάγκες και τις δυνατότητες της  οικονομίας </a:t>
            </a:r>
            <a:endParaRPr lang="en-US" altLang="en-US" sz="1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9971" y="1872816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36,6%</a:t>
            </a:r>
            <a:endParaRPr lang="el-GR" sz="2800" dirty="0"/>
          </a:p>
        </p:txBody>
      </p:sp>
      <p:sp>
        <p:nvSpPr>
          <p:cNvPr id="12" name="Right Brace 11"/>
          <p:cNvSpPr/>
          <p:nvPr/>
        </p:nvSpPr>
        <p:spPr>
          <a:xfrm rot="19379879">
            <a:off x="7773918" y="1712942"/>
            <a:ext cx="315884" cy="1376736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520678" y="792170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Ν=1000)</a:t>
            </a:r>
            <a:endParaRPr lang="el-GR" sz="1400" dirty="0"/>
          </a:p>
        </p:txBody>
      </p:sp>
      <p:sp>
        <p:nvSpPr>
          <p:cNvPr id="6" name="Rectangle 5"/>
          <p:cNvSpPr/>
          <p:nvPr/>
        </p:nvSpPr>
        <p:spPr>
          <a:xfrm>
            <a:off x="1695797" y="6459993"/>
            <a:ext cx="92417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βάση τις ανάγκες και τις δυνατότητες της  οικονομίας που υπάρχουν  πιστεύετε ότι η κυβέρνηση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98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7530" y="625638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309730"/>
            <a:ext cx="1237914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hangingPunct="0"/>
            <a:r>
              <a:rPr lang="el-GR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Αξιολόγηση οικονομικών μέτρων στήριξης κυβέρνησης </a:t>
            </a:r>
            <a:r>
              <a:rPr lang="el-GR" altLang="en-US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με δυνατότητες της οικονομίας </a:t>
            </a:r>
            <a:endParaRPr lang="en-US" altLang="en-US" sz="1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 hangingPunct="0"/>
            <a:endParaRPr lang="el-GR" sz="1000" dirty="0"/>
          </a:p>
          <a:p>
            <a:pPr algn="ctr" hangingPunct="0"/>
            <a:r>
              <a:rPr lang="el-GR" sz="1100" i="1" dirty="0">
                <a:solidFill>
                  <a:schemeClr val="bg1">
                    <a:lumMod val="50000"/>
                  </a:schemeClr>
                </a:solidFill>
              </a:rPr>
              <a:t>Διαχρονικά στοιχεία </a:t>
            </a:r>
          </a:p>
          <a:p>
            <a:pPr algn="ctr" hangingPunct="0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Σύνολο ερωτηθέντων</a:t>
            </a:r>
            <a:r>
              <a:rPr lang="en-US" altLang="el-GR" sz="1200" b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altLang="el-GR" sz="1200" b="1" dirty="0" smtClean="0">
                <a:solidFill>
                  <a:schemeClr val="bg1">
                    <a:lumMod val="50000"/>
                  </a:schemeClr>
                </a:solidFill>
              </a:rPr>
              <a:t>N=1000)</a:t>
            </a:r>
            <a:r>
              <a:rPr lang="el-GR" altLang="el-GR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altLang="en-US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25666"/>
              </p:ext>
            </p:extLst>
          </p:nvPr>
        </p:nvGraphicFramePr>
        <p:xfrm>
          <a:off x="890209" y="1766099"/>
          <a:ext cx="10848109" cy="360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82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347718" y="6553307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58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6" name="Ορθογώνιο 1"/>
          <p:cNvSpPr>
            <a:spLocks noChangeArrowheads="1"/>
          </p:cNvSpPr>
          <p:nvPr/>
        </p:nvSpPr>
        <p:spPr bwMode="auto">
          <a:xfrm>
            <a:off x="9120188" y="992189"/>
            <a:ext cx="431800" cy="636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solidFill>
                <a:prstClr val="black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40995"/>
              </p:ext>
            </p:extLst>
          </p:nvPr>
        </p:nvGraphicFramePr>
        <p:xfrm>
          <a:off x="174567" y="1721129"/>
          <a:ext cx="5987541" cy="3939838"/>
        </p:xfrm>
        <a:graphic>
          <a:graphicData uri="http://schemas.openxmlformats.org/drawingml/2006/table">
            <a:tbl>
              <a:tblPr/>
              <a:tblGrid>
                <a:gridCol w="1311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458">
                  <a:extLst>
                    <a:ext uri="{9D8B030D-6E8A-4147-A177-3AD203B41FA5}">
                      <a16:colId xmlns:a16="http://schemas.microsoft.com/office/drawing/2014/main" val="1712318183"/>
                    </a:ext>
                  </a:extLst>
                </a:gridCol>
                <a:gridCol w="885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1198">
                <a:tc>
                  <a:txBody>
                    <a:bodyPr/>
                    <a:lstStyle/>
                    <a:p>
                      <a:pPr algn="l" fontAlgn="b"/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5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4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Έχει λάβει περισσότερα μέτρα από ότι της επιτρέπει η κατάσταση της Ελληνικής Οικονομίας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882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Έχει λάβει όσα μέτρα της επιτρέπει η κατάσταση της Ελληνικής οικονομίας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587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Έχει λάβει λιγότερα μέτρα από αυτά της επιτρέπει η κατάσταση της Ελληνικής Οικονομίας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731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75364"/>
                  </a:ext>
                </a:extLst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8125" y="230047"/>
            <a:ext cx="10935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hangingPunct="0"/>
            <a:r>
              <a:rPr lang="el-GR" altLang="en-US" sz="18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Αξιολόγηση οικονομικών μέτρων στήριξης κυβέρνησης με βάση τις ανάγκες και τις δυνατότητες της  οικονομίας </a:t>
            </a:r>
            <a:endParaRPr lang="en-US" altLang="en-US" sz="1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5797" y="6459993"/>
            <a:ext cx="924174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βάση τις ανάγκες και τις δυνατότητες της  οικονομίας που υπάρχουν  πιστεύετε ότι η κυβέρνηση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313348"/>
              </p:ext>
            </p:extLst>
          </p:nvPr>
        </p:nvGraphicFramePr>
        <p:xfrm>
          <a:off x="6467301" y="1716843"/>
          <a:ext cx="5561215" cy="4019549"/>
        </p:xfrm>
        <a:graphic>
          <a:graphicData uri="http://schemas.openxmlformats.org/drawingml/2006/table">
            <a:tbl>
              <a:tblPr/>
              <a:tblGrid>
                <a:gridCol w="1000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995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335141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1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Έχει λάβει περισσότερα μέτρα από ότι της επιτρέπει η κατάσταση της Ελληνικής Οικονομίας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7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Έχει λάβει όσα μέτρα της επιτρέπει η κατάσταση της Ελληνικής οικονομίας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19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Έχει λάβει λιγότερα μέτρα από αυτά της επιτρέπει η κατάσταση της Ελληνικής Οικονομίας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83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08773" y="725866"/>
            <a:ext cx="501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7068"/>
            <a:ext cx="10939549" cy="588786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l-GR" alt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Αξιολόγηση της αύξησης του κατώτερου μισθού </a:t>
            </a:r>
            <a:endParaRPr lang="el-GR" altLang="el-GR" sz="12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7925" y="6356350"/>
            <a:ext cx="7763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Πόσο Ικανοποιητική πιστεύετε ότι είναι η αύξηση του κατώτατου μισθού που ανακοίνωσε η κυβέρνηση?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0678" y="792170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Ν=1000)</a:t>
            </a:r>
            <a:endParaRPr lang="el-GR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794604"/>
              </p:ext>
            </p:extLst>
          </p:nvPr>
        </p:nvGraphicFramePr>
        <p:xfrm>
          <a:off x="547254" y="2095508"/>
          <a:ext cx="11397976" cy="283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26986" y="265524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18,9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4550" y="195890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76,5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>
          <a:xfrm rot="5400000" flipH="1">
            <a:off x="6817805" y="1920799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Brace 11"/>
          <p:cNvSpPr/>
          <p:nvPr/>
        </p:nvSpPr>
        <p:spPr>
          <a:xfrm rot="5400000" flipH="1">
            <a:off x="2641465" y="2483371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5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137625" y="68109"/>
            <a:ext cx="112096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Λέξεις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που εκφράζουν περισσότερο τον Έλληνα για το παρόν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&amp;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το μέλλον της χώρας</a:t>
            </a: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6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Λαμβάνοντας υπόψη την γενικότερη κατάσταση της ελληνικής οικονομίας, θα ήθελα να μου πείτε ποιες 2  λέξεις / φράσεις από αυτές που θα σας διαβάσω εκφράζουν εσάς προσωπικά περισσότερο ως Έλληνα πολίτη για το παρόν και το μέλλον της χώρας….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</a:t>
            </a:r>
            <a:r>
              <a:rPr kumimoji="0" lang="el-GR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Ν=1000)</a:t>
            </a:r>
            <a:r>
              <a:rPr kumimoji="0" lang="el-GR" alt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9342" name="Text Box 24"/>
          <p:cNvSpPr txBox="1">
            <a:spLocks noChangeArrowheads="1"/>
          </p:cNvSpPr>
          <p:nvPr/>
        </p:nvSpPr>
        <p:spPr bwMode="auto">
          <a:xfrm>
            <a:off x="8355814" y="1152448"/>
            <a:ext cx="21814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Μέχρι 2 απαντήσεις 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097653" y="6436760"/>
            <a:ext cx="2540000" cy="457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805785"/>
              </p:ext>
            </p:extLst>
          </p:nvPr>
        </p:nvGraphicFramePr>
        <p:xfrm>
          <a:off x="0" y="1704109"/>
          <a:ext cx="11762509" cy="503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929" y="2475887"/>
            <a:ext cx="1032885" cy="36317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800" b="1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6824" y="2475887"/>
            <a:ext cx="1159146" cy="36317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800" b="1" dirty="0" smtClean="0">
                <a:solidFill>
                  <a:srgbClr val="FF0000"/>
                </a:solidFill>
              </a:rPr>
              <a:t>24 -</a:t>
            </a:r>
            <a:r>
              <a:rPr lang="en-US" altLang="en-US" sz="800" b="1" dirty="0" smtClean="0">
                <a:solidFill>
                  <a:srgbClr val="FF0000"/>
                </a:solidFill>
              </a:rPr>
              <a:t>2</a:t>
            </a:r>
            <a:r>
              <a:rPr lang="el-GR" altLang="en-US" sz="800" b="1" dirty="0" smtClean="0">
                <a:solidFill>
                  <a:srgbClr val="FF0000"/>
                </a:solidFill>
              </a:rPr>
              <a:t>8 Μαρτίου 2023</a:t>
            </a:r>
            <a:endParaRPr lang="el-G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64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A13C8-5708-32EC-274E-F94F99C2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29415" y="795387"/>
            <a:ext cx="8834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Ανάλυση σε ψηφοφόρους 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2019, φύλο και ηλικία</a:t>
            </a:r>
            <a:endParaRPr lang="el-GR" altLang="el-GR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35476"/>
              </p:ext>
            </p:extLst>
          </p:nvPr>
        </p:nvGraphicFramePr>
        <p:xfrm>
          <a:off x="181572" y="1404799"/>
          <a:ext cx="6466071" cy="3199337"/>
        </p:xfrm>
        <a:graphic>
          <a:graphicData uri="http://schemas.openxmlformats.org/drawingml/2006/table">
            <a:tbl>
              <a:tblPr/>
              <a:tblGrid>
                <a:gridCol w="142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197">
                  <a:extLst>
                    <a:ext uri="{9D8B030D-6E8A-4147-A177-3AD203B41FA5}">
                      <a16:colId xmlns:a16="http://schemas.microsoft.com/office/drawing/2014/main" val="845393566"/>
                    </a:ext>
                  </a:extLst>
                </a:gridCol>
                <a:gridCol w="955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7826">
                <a:tc>
                  <a:txBody>
                    <a:bodyPr/>
                    <a:lstStyle/>
                    <a:p>
                      <a:pPr algn="ctr" fontAlgn="b"/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8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 ικανοποιητική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7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Αρκετά ικανοποιητική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58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Όχι και τόσο ικανοποιητική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8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Καθόλου Ικανοποιητική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739452"/>
                  </a:ext>
                </a:extLst>
              </a:tr>
              <a:tr h="41958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87546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30968"/>
              </p:ext>
            </p:extLst>
          </p:nvPr>
        </p:nvGraphicFramePr>
        <p:xfrm>
          <a:off x="6832130" y="1413061"/>
          <a:ext cx="5254575" cy="3191075"/>
        </p:xfrm>
        <a:graphic>
          <a:graphicData uri="http://schemas.openxmlformats.org/drawingml/2006/table">
            <a:tbl>
              <a:tblPr/>
              <a:tblGrid>
                <a:gridCol w="1001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087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848107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8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 ικανοποιητική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Αρκετά ικανοποιητική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19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Όχι και τόσο ικανοποιητική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0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Καθόλου Ικανοποιητική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22820"/>
                  </a:ext>
                </a:extLst>
              </a:tr>
              <a:tr h="42417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35197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47397" y="33477"/>
            <a:ext cx="9484822" cy="588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l-GR" alt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Αξιολόγηση της αύξησης του κατώτερου μισθού </a:t>
            </a:r>
            <a:endParaRPr lang="el-GR" altLang="el-GR" sz="12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7925" y="6356350"/>
            <a:ext cx="77637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Πόσο Ικανοποιητική πιστεύετε ότι είναι η αύξηση του κατώτατου μισθού που ανακοίνωσε η κυβέρνηση?</a:t>
            </a:r>
          </a:p>
        </p:txBody>
      </p:sp>
    </p:spTree>
    <p:extLst>
      <p:ext uri="{BB962C8B-B14F-4D97-AF65-F5344CB8AC3E}">
        <p14:creationId xmlns:p14="http://schemas.microsoft.com/office/powerpoint/2010/main" val="4245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15362" name="Picture 2" descr="Οι εκλογές στην Ελλάδα μπαίνουν στα ραντάρ των ξένων επενδυτών | Liberal  Mar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54" y="723207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8014" y="5888416"/>
            <a:ext cx="696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pc="600" dirty="0" smtClean="0"/>
              <a:t>4.Κυβέρνηση </a:t>
            </a:r>
            <a:r>
              <a:rPr lang="el-GR" b="1" spc="600" dirty="0"/>
              <a:t>που επιθυμούν οι πολίτες</a:t>
            </a:r>
          </a:p>
        </p:txBody>
      </p:sp>
    </p:spTree>
    <p:extLst>
      <p:ext uri="{BB962C8B-B14F-4D97-AF65-F5344CB8AC3E}">
        <p14:creationId xmlns:p14="http://schemas.microsoft.com/office/powerpoint/2010/main" val="27308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469977" y="649452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62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74645" y="164819"/>
            <a:ext cx="10273004" cy="4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5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Τι θα </a:t>
            </a:r>
            <a:r>
              <a:rPr lang="el-GR" altLang="el-GR" sz="25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θέλατε</a:t>
            </a:r>
            <a:r>
              <a:rPr lang="el-GR" altLang="el-GR" sz="25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αν δεν προκύψει αυτοδύναμη κυβέρνηση στις επόμενες  εκλογές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4176" y="6527182"/>
            <a:ext cx="8022224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Εάν στις επόμενες εκλογές που θα διεξαχθούν με το σύστημα της Απλής Αναλογικής δεν προκύψει αυτοδύναμη μονοκομματική κυβέρνηση τι θα θέλατε να συμβεί; 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4873"/>
              </p:ext>
            </p:extLst>
          </p:nvPr>
        </p:nvGraphicFramePr>
        <p:xfrm>
          <a:off x="-635335" y="2217849"/>
          <a:ext cx="13221477" cy="412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angle 22"/>
          <p:cNvSpPr/>
          <p:nvPr/>
        </p:nvSpPr>
        <p:spPr>
          <a:xfrm>
            <a:off x="4717975" y="647907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Ν=1000)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62834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115287"/>
              </p:ext>
            </p:extLst>
          </p:nvPr>
        </p:nvGraphicFramePr>
        <p:xfrm>
          <a:off x="1136738" y="1744345"/>
          <a:ext cx="10445809" cy="377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677547" y="646798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63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5334001" y="6467980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prstClr val="black"/>
                </a:solidFill>
              </a:rPr>
              <a:t>%</a:t>
            </a:r>
            <a:endParaRPr lang="en-GB" altLang="el-GR" sz="1200" b="1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645" y="164819"/>
            <a:ext cx="10273004" cy="4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5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Τι θα </a:t>
            </a:r>
            <a:r>
              <a:rPr lang="el-GR" altLang="el-GR" sz="25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θέλατε</a:t>
            </a:r>
            <a:r>
              <a:rPr lang="el-GR" altLang="el-GR" sz="25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αν δεν προκύψει αυτοδύναμη κυβέρνηση στις επόμενες  εκλογές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DE7F89-6A58-AF4A-7AE9-1D6DC60E3686}"/>
              </a:ext>
            </a:extLst>
          </p:cNvPr>
          <p:cNvSpPr/>
          <p:nvPr/>
        </p:nvSpPr>
        <p:spPr>
          <a:xfrm>
            <a:off x="4717975" y="647907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Ν=1000</a:t>
            </a:r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)</a:t>
            </a:r>
            <a:endParaRPr lang="el-GR" sz="1400" dirty="0"/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419" y="5630205"/>
            <a:ext cx="1032885" cy="36317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800" b="1" dirty="0">
                <a:solidFill>
                  <a:srgbClr val="FF0000"/>
                </a:solidFill>
              </a:rPr>
              <a:t>6- 13 Μαρτίου 2023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0474" y="5630205"/>
            <a:ext cx="1159146" cy="36317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800" b="1" dirty="0" smtClean="0">
                <a:solidFill>
                  <a:srgbClr val="FF0000"/>
                </a:solidFill>
              </a:rPr>
              <a:t>24- </a:t>
            </a:r>
            <a:r>
              <a:rPr lang="en-US" altLang="en-US" sz="800" b="1" dirty="0" smtClean="0">
                <a:solidFill>
                  <a:srgbClr val="FF0000"/>
                </a:solidFill>
              </a:rPr>
              <a:t>2</a:t>
            </a:r>
            <a:r>
              <a:rPr lang="el-GR" altLang="en-US" sz="800" b="1" dirty="0" smtClean="0">
                <a:solidFill>
                  <a:srgbClr val="FF0000"/>
                </a:solidFill>
              </a:rPr>
              <a:t>8 Μαρτίου 2023</a:t>
            </a:r>
            <a:endParaRPr lang="el-GR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9347718" y="6553307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2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64</a:t>
            </a:fld>
            <a:endParaRPr lang="en-GB" altLang="el-GR" sz="1200" dirty="0">
              <a:solidFill>
                <a:prstClr val="black"/>
              </a:solidFill>
            </a:endParaRPr>
          </a:p>
        </p:txBody>
      </p:sp>
      <p:sp>
        <p:nvSpPr>
          <p:cNvPr id="9226" name="Ορθογώνιο 1"/>
          <p:cNvSpPr>
            <a:spLocks noChangeArrowheads="1"/>
          </p:cNvSpPr>
          <p:nvPr/>
        </p:nvSpPr>
        <p:spPr bwMode="auto">
          <a:xfrm>
            <a:off x="9120188" y="992189"/>
            <a:ext cx="431800" cy="636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l-GR" altLang="el-GR" sz="240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6042" y="6221310"/>
            <a:ext cx="5027179" cy="38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Εάν στις επόμενες εκλογές που θα διεξαχθούν με το σύστημα της Απλής Αναλογικής δεν προκύψει αυτοδύναμη μονοκομματική κυβέρνηση τι θα θέλατε να συμβεί;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08484"/>
              </p:ext>
            </p:extLst>
          </p:nvPr>
        </p:nvGraphicFramePr>
        <p:xfrm>
          <a:off x="190435" y="1844462"/>
          <a:ext cx="5453150" cy="3382267"/>
        </p:xfrm>
        <a:graphic>
          <a:graphicData uri="http://schemas.openxmlformats.org/drawingml/2006/table">
            <a:tbl>
              <a:tblPr/>
              <a:tblGrid>
                <a:gridCol w="119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564">
                  <a:extLst>
                    <a:ext uri="{9D8B030D-6E8A-4147-A177-3AD203B41FA5}">
                      <a16:colId xmlns:a16="http://schemas.microsoft.com/office/drawing/2014/main" val="1860815846"/>
                    </a:ext>
                  </a:extLst>
                </a:gridCol>
                <a:gridCol w="80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4235">
                <a:tc>
                  <a:txBody>
                    <a:bodyPr/>
                    <a:lstStyle/>
                    <a:p>
                      <a:pPr algn="l" fontAlgn="b"/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5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96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Να προκύψει μια κυβέρνηση συνεργασίας δύο ή και περισσότερων κομμάτων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71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Να γίνουν νέες εκλογές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9123639F-A909-05E7-8F86-8633523C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5" y="164819"/>
            <a:ext cx="10273004" cy="4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25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Τι θα </a:t>
            </a:r>
            <a:r>
              <a:rPr lang="el-GR" altLang="el-GR" sz="25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θέλατε</a:t>
            </a:r>
            <a:r>
              <a:rPr lang="el-GR" altLang="el-GR" sz="25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αν δεν προκύψει αυτοδύναμη κυβέρνηση στις επόμενες  εκλογές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62139"/>
              </p:ext>
            </p:extLst>
          </p:nvPr>
        </p:nvGraphicFramePr>
        <p:xfrm>
          <a:off x="6018415" y="1782664"/>
          <a:ext cx="6059978" cy="3444064"/>
        </p:xfrm>
        <a:graphic>
          <a:graphicData uri="http://schemas.openxmlformats.org/drawingml/2006/table">
            <a:tbl>
              <a:tblPr/>
              <a:tblGrid>
                <a:gridCol w="109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546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582410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10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Να προκύψει μια κυβέρνηση συνεργασίας δύο ή και περισσότερων κομμάτων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16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Να γίνουν νέες εκλογές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8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08773" y="725866"/>
            <a:ext cx="501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655632"/>
              </p:ext>
            </p:extLst>
          </p:nvPr>
        </p:nvGraphicFramePr>
        <p:xfrm>
          <a:off x="-69855" y="1011492"/>
          <a:ext cx="12136915" cy="537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6127" y="79607"/>
            <a:ext cx="11244952" cy="6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l-GR" altLang="el-GR" sz="2800" b="1" dirty="0">
                <a:solidFill>
                  <a:srgbClr val="FF0000"/>
                </a:solidFill>
              </a:rPr>
              <a:t>Σενάριο Συνεργασίας </a:t>
            </a:r>
            <a:r>
              <a:rPr lang="el-GR" altLang="el-GR" sz="2400" b="1" dirty="0"/>
              <a:t>που θα θέλατε να συμβεί σε επόμενες εκλογές</a:t>
            </a:r>
            <a:endParaRPr lang="en-US" altLang="el-GR" sz="2400" b="1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036531" y="2205282"/>
            <a:ext cx="890140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036531" y="3282447"/>
            <a:ext cx="890140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467BE6F-6BF4-E86A-174E-9DAB82EE76A0}"/>
              </a:ext>
            </a:extLst>
          </p:cNvPr>
          <p:cNvSpPr txBox="1"/>
          <p:nvPr/>
        </p:nvSpPr>
        <p:spPr>
          <a:xfrm>
            <a:off x="9937936" y="1502991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2</a:t>
            </a:r>
            <a:r>
              <a:rPr lang="en-US" sz="2800" b="1" dirty="0">
                <a:solidFill>
                  <a:srgbClr val="0070C0"/>
                </a:solidFill>
              </a:rPr>
              <a:t>4</a:t>
            </a:r>
            <a:r>
              <a:rPr lang="el-GR" sz="2800" b="1" dirty="0" smtClean="0">
                <a:solidFill>
                  <a:srgbClr val="0070C0"/>
                </a:solidFill>
              </a:rPr>
              <a:t>,5%</a:t>
            </a:r>
            <a:endParaRPr lang="el-GR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90870-7B60-84F3-E777-80D9C3D4BCFD}"/>
              </a:ext>
            </a:extLst>
          </p:cNvPr>
          <p:cNvSpPr txBox="1"/>
          <p:nvPr/>
        </p:nvSpPr>
        <p:spPr>
          <a:xfrm>
            <a:off x="9937936" y="2537737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CC6600"/>
                </a:solidFill>
              </a:rPr>
              <a:t>24,4%</a:t>
            </a:r>
            <a:endParaRPr lang="el-GR" sz="2800" b="1" dirty="0">
              <a:solidFill>
                <a:srgbClr val="CC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9090" y="6470363"/>
            <a:ext cx="93933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Ανεξάρτητα από το τι απαντήσατε στην προηγούμενη ερώτηση εάν έπρεπε να επιλέξετε μεταξύ των παρακάτω σεναρίων κυβερνήσεων συνεργασίας ποιο θα επιλέγατε;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41174" y="694811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Ν=1000)</a:t>
            </a:r>
            <a:endParaRPr lang="el-GR" sz="1400" dirty="0"/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514" y="714975"/>
            <a:ext cx="1710104" cy="498598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200" b="1" dirty="0" smtClean="0">
                <a:solidFill>
                  <a:srgbClr val="FF0000"/>
                </a:solidFill>
              </a:rPr>
              <a:t>24- 28 </a:t>
            </a:r>
            <a:r>
              <a:rPr lang="el-GR" altLang="en-US" sz="1200" b="1" dirty="0">
                <a:solidFill>
                  <a:srgbClr val="FF0000"/>
                </a:solidFill>
              </a:rPr>
              <a:t>Μαρτίου 2023</a:t>
            </a:r>
          </a:p>
        </p:txBody>
      </p:sp>
    </p:spTree>
    <p:extLst>
      <p:ext uri="{BB962C8B-B14F-4D97-AF65-F5344CB8AC3E}">
        <p14:creationId xmlns:p14="http://schemas.microsoft.com/office/powerpoint/2010/main" val="22059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/>
          </p:cNvGraphicFramePr>
          <p:nvPr>
            <p:extLst/>
          </p:nvPr>
        </p:nvGraphicFramePr>
        <p:xfrm>
          <a:off x="-69855" y="1011492"/>
          <a:ext cx="12136915" cy="537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6127" y="79607"/>
            <a:ext cx="11244952" cy="60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l-GR" altLang="el-GR" sz="2800" b="1" dirty="0">
                <a:solidFill>
                  <a:srgbClr val="FF0000"/>
                </a:solidFill>
              </a:rPr>
              <a:t>Σενάριο Συνεργασίας </a:t>
            </a:r>
            <a:r>
              <a:rPr lang="el-GR" altLang="el-GR" sz="2400" b="1" dirty="0"/>
              <a:t>που θα θέλατε να συμβεί σε επόμενες εκλογές</a:t>
            </a:r>
            <a:endParaRPr lang="en-US" altLang="el-GR" sz="2400" b="1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951722" y="2421413"/>
            <a:ext cx="890140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951722" y="3631581"/>
            <a:ext cx="890140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951722" y="4144743"/>
            <a:ext cx="8901405" cy="423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951722" y="4721290"/>
            <a:ext cx="8901405" cy="1105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467BE6F-6BF4-E86A-174E-9DAB82EE76A0}"/>
              </a:ext>
            </a:extLst>
          </p:cNvPr>
          <p:cNvSpPr txBox="1"/>
          <p:nvPr/>
        </p:nvSpPr>
        <p:spPr>
          <a:xfrm>
            <a:off x="9937936" y="1502991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2</a:t>
            </a:r>
            <a:r>
              <a:rPr lang="en-US" sz="2800" b="1" dirty="0">
                <a:solidFill>
                  <a:srgbClr val="0070C0"/>
                </a:solidFill>
              </a:rPr>
              <a:t>4</a:t>
            </a:r>
            <a:r>
              <a:rPr lang="el-GR" sz="2800" b="1" dirty="0">
                <a:solidFill>
                  <a:srgbClr val="0070C0"/>
                </a:solidFill>
              </a:rPr>
              <a:t>,</a:t>
            </a:r>
            <a:r>
              <a:rPr lang="en-US" sz="2800" b="1" dirty="0">
                <a:solidFill>
                  <a:srgbClr val="0070C0"/>
                </a:solidFill>
              </a:rPr>
              <a:t>1</a:t>
            </a:r>
            <a:r>
              <a:rPr lang="el-GR" sz="2800" b="1" dirty="0">
                <a:solidFill>
                  <a:srgbClr val="0070C0"/>
                </a:solidFill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90870-7B60-84F3-E777-80D9C3D4BCFD}"/>
              </a:ext>
            </a:extLst>
          </p:cNvPr>
          <p:cNvSpPr txBox="1"/>
          <p:nvPr/>
        </p:nvSpPr>
        <p:spPr>
          <a:xfrm>
            <a:off x="9937936" y="2852301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CC6600"/>
                </a:solidFill>
              </a:rPr>
              <a:t>2</a:t>
            </a:r>
            <a:r>
              <a:rPr lang="en-US" sz="2800" b="1" dirty="0">
                <a:solidFill>
                  <a:srgbClr val="CC6600"/>
                </a:solidFill>
              </a:rPr>
              <a:t>7</a:t>
            </a:r>
            <a:r>
              <a:rPr lang="el-GR" sz="2800" b="1" dirty="0">
                <a:solidFill>
                  <a:srgbClr val="CC6600"/>
                </a:solidFill>
              </a:rPr>
              <a:t>,</a:t>
            </a:r>
            <a:r>
              <a:rPr lang="en-US" sz="2800" b="1" dirty="0">
                <a:solidFill>
                  <a:srgbClr val="CC6600"/>
                </a:solidFill>
              </a:rPr>
              <a:t>7</a:t>
            </a:r>
            <a:r>
              <a:rPr lang="el-GR" sz="2800" b="1" dirty="0">
                <a:solidFill>
                  <a:srgbClr val="CC6600"/>
                </a:solidFill>
              </a:rPr>
              <a:t>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9090" y="6470363"/>
            <a:ext cx="93933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Ανεξάρτητα από το τι απαντήσατε στην προηγούμενη ερώτηση εάν έπρεπε να επιλέξετε μεταξύ των παρακάτω σεναρίων κυβερνήσεων συνεργασίας ποιο θα επιλέγατε;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41174" y="694811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(Ν=1450)</a:t>
            </a:r>
            <a:endParaRPr lang="el-GR" sz="1400" dirty="0"/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88132849-EF8F-BE92-9416-6063996C6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514" y="734866"/>
            <a:ext cx="1710104" cy="498598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l-GR" altLang="en-US" sz="1200" b="1" dirty="0">
                <a:solidFill>
                  <a:srgbClr val="FF0000"/>
                </a:solidFill>
              </a:rPr>
              <a:t>6- 13 Μαρτίου 2023</a:t>
            </a:r>
          </a:p>
        </p:txBody>
      </p:sp>
    </p:spTree>
    <p:extLst>
      <p:ext uri="{BB962C8B-B14F-4D97-AF65-F5344CB8AC3E}">
        <p14:creationId xmlns:p14="http://schemas.microsoft.com/office/powerpoint/2010/main" val="27706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68470"/>
              </p:ext>
            </p:extLst>
          </p:nvPr>
        </p:nvGraphicFramePr>
        <p:xfrm>
          <a:off x="643812" y="1343608"/>
          <a:ext cx="10879495" cy="4972789"/>
        </p:xfrm>
        <a:graphic>
          <a:graphicData uri="http://schemas.openxmlformats.org/drawingml/2006/table">
            <a:tbl>
              <a:tblPr/>
              <a:tblGrid>
                <a:gridCol w="293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7167">
                  <a:extLst>
                    <a:ext uri="{9D8B030D-6E8A-4147-A177-3AD203B41FA5}">
                      <a16:colId xmlns:a16="http://schemas.microsoft.com/office/drawing/2014/main" val="1783262964"/>
                    </a:ext>
                  </a:extLst>
                </a:gridCol>
                <a:gridCol w="1607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5327">
                <a:tc>
                  <a:txBody>
                    <a:bodyPr/>
                    <a:lstStyle/>
                    <a:p>
                      <a:pPr algn="l" fontAlgn="b"/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4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Κυβέρνηση Συνεργασίας ΝΕΑΣ ΔΗΜΟΚΡΑΤΙΑΣ - ΠΑΣΟΚ / ΚΙΝΑΛ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26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Κυβέρνηση Συνεργασίας ΣΥΡΙΖΑ ΠΣ - ΠΑΣΟΚ / ΚΙΝΑΛ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Οικουμενική κυβέρνηση (Με Συμμετοχή ΝΔ, ΣΥΡΙΖΑ, ΠΑΣΟΚ / ΚΙΝΑΛ και άλλων κομμάτων)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4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Κυβέρνηση Συνεργασίας ΝΕΑΣ ΔΗΜΟΚΡΑΤΙΑΣ - ΠΑΣΟΚ / ΚΙΝΑΛ και άλλα μικρότερα κόμματα της Δεξιάς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208214"/>
                  </a:ext>
                </a:extLst>
              </a:tr>
              <a:tr h="5714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Κυβέρνηση Συνεργασίας ΣΥΡΙΖΑ ΠΣ - ΠΑΣΟΚ / ΚΙΝΑΛ και άλλα μικρότερα κόμματα της αριστεράς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22685"/>
                  </a:ext>
                </a:extLst>
              </a:tr>
              <a:tr h="5714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Κυβέρνηση Συνεργασίας ΝΕΑΣ ΔΗΜΟΚΡΑΤΙΑΣ - ΣΥΡΙΖΑ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86102"/>
                  </a:ext>
                </a:extLst>
              </a:tr>
              <a:tr h="3227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Τρικομματική Κυβέρνηση Συνεργασίας ΝΕΑΣ ΔΗΜΟΚΡΑΤΙΑΣ - ΣΥΡΙΖΑ - ΠΑΣΟΚ ΚΙΝΑΛ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7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Άλλο Σενάριο συνεργασίας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388708"/>
                  </a:ext>
                </a:extLst>
              </a:tr>
              <a:tr h="3227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827930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9864" y="112947"/>
            <a:ext cx="1061018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l-GR" altLang="el-GR" sz="2400" b="1" dirty="0">
                <a:solidFill>
                  <a:srgbClr val="FF0000"/>
                </a:solidFill>
              </a:rPr>
              <a:t>Σενάριο Συνεργασίας </a:t>
            </a:r>
            <a:r>
              <a:rPr lang="el-GR" altLang="el-GR" sz="2000" b="1" dirty="0"/>
              <a:t>που θα θέλατε να συμβεί σε επόμενες εκλογές</a:t>
            </a:r>
            <a:endParaRPr lang="en-US" altLang="el-GR" sz="2000" b="1" dirty="0"/>
          </a:p>
          <a:p>
            <a:pPr algn="ctr">
              <a:lnSpc>
                <a:spcPct val="120000"/>
              </a:lnSpc>
              <a:defRPr/>
            </a:pPr>
            <a:r>
              <a:rPr lang="el-GR" altLang="el-GR" sz="900" b="1" dirty="0"/>
              <a:t/>
            </a:r>
            <a:br>
              <a:rPr lang="el-GR" altLang="el-GR" sz="900" b="1" dirty="0"/>
            </a:br>
            <a:endParaRPr lang="el-GR" altLang="el-GR" sz="1200" b="1" kern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39090" y="6470363"/>
            <a:ext cx="93933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Ανεξάρτητα από το τι απαντήσατε στην προηγούμενη ερώτηση εάν έπρεπε να επιλέξετε μεταξύ των παρακάτω σεναρίων κυβερνήσεων συνεργασίας ποιο θα επιλέγατε;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8773" y="725866"/>
            <a:ext cx="501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3709" y="5892581"/>
            <a:ext cx="5292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pc="600" dirty="0" smtClean="0"/>
              <a:t>5. </a:t>
            </a:r>
            <a:r>
              <a:rPr lang="el-GR" b="1" spc="600" dirty="0"/>
              <a:t>Κάθοδος Η. Κασιδιάρη σε </a:t>
            </a:r>
          </a:p>
          <a:p>
            <a:r>
              <a:rPr lang="el-GR" b="1" spc="600" dirty="0"/>
              <a:t>επόμενες Βουλευτικές εκλογές</a:t>
            </a:r>
          </a:p>
        </p:txBody>
      </p:sp>
      <p:pic>
        <p:nvPicPr>
          <p:cNvPr id="25602" name="Picture 2" descr="Ηλία Κασιδιάρη ΕΛΛΗΝΕΣ!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09" y="734382"/>
            <a:ext cx="77575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5512" y="26187"/>
            <a:ext cx="10224655" cy="588786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Να απαγορευτεί με νόμο η κάθοδος του Η. Κασιδιάρη στις επόμενες Βουλευτικές εκλογές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el-GR" altLang="el-GR" sz="14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661389"/>
              </p:ext>
            </p:extLst>
          </p:nvPr>
        </p:nvGraphicFramePr>
        <p:xfrm>
          <a:off x="573600" y="1843871"/>
          <a:ext cx="11387580" cy="437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83725" y="1632461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58,2%</a:t>
            </a:r>
            <a:endParaRPr lang="el-GR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73139" y="3061036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30,1</a:t>
            </a:r>
            <a:r>
              <a:rPr lang="el-GR" sz="2800" b="1" dirty="0" smtClean="0"/>
              <a:t>%</a:t>
            </a:r>
            <a:endParaRPr lang="el-GR" sz="2800" b="1" dirty="0"/>
          </a:p>
        </p:txBody>
      </p:sp>
      <p:sp>
        <p:nvSpPr>
          <p:cNvPr id="17" name="Right Brace 16"/>
          <p:cNvSpPr/>
          <p:nvPr/>
        </p:nvSpPr>
        <p:spPr>
          <a:xfrm rot="5400000" flipH="1">
            <a:off x="6900932" y="3011086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2483222" y="1642881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2083725" y="6341457"/>
            <a:ext cx="77637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Βάσει </a:t>
            </a:r>
            <a:r>
              <a:rPr lang="el-GR" sz="9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σχετικού </a:t>
            </a:r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νόμου που ψηφίστηκε πρόσφατα είναι πολύ πιθανό να απαγορευτεί η κάθοδος του κόμματος Έλληνες για την Πατρίδα του Ηλία Κασιδιάρη. Εσείς προσωπικά συμφωνείτε η διαφωνείτε με την απαγόρευση; </a:t>
            </a:r>
          </a:p>
          <a:p>
            <a:pPr algn="ctr"/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0678" y="792170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(Ν=1000)</a:t>
            </a:r>
            <a:endParaRPr lang="el-GR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45418"/>
            <a:ext cx="11861494" cy="1143000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l-GR" altLang="el-GR" sz="2200" b="1" dirty="0">
                <a:solidFill>
                  <a:srgbClr val="FF0000"/>
                </a:solidFill>
                <a:latin typeface="Calibri Light" panose="020F0302020204030204"/>
                <a:ea typeface="+mn-ea"/>
                <a:cs typeface="+mn-cs"/>
              </a:rPr>
              <a:t>Λέξεις</a:t>
            </a:r>
            <a:r>
              <a:rPr lang="el-GR" altLang="el-GR" sz="2200" b="1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  <a:ea typeface="+mn-ea"/>
                <a:cs typeface="+mn-cs"/>
              </a:rPr>
              <a:t> που εκφράζουν περισσότερο τον Έλληνα για το παρόν </a:t>
            </a:r>
            <a:r>
              <a:rPr lang="en-US" altLang="el-GR" sz="2200" b="1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  <a:ea typeface="+mn-ea"/>
                <a:cs typeface="+mn-cs"/>
              </a:rPr>
              <a:t>&amp;</a:t>
            </a:r>
            <a:r>
              <a:rPr lang="el-GR" altLang="el-GR" sz="2200" b="1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  <a:ea typeface="+mn-ea"/>
                <a:cs typeface="+mn-cs"/>
              </a:rPr>
              <a:t> το μέλλον της χώρας</a:t>
            </a:r>
            <a:br>
              <a:rPr lang="el-GR" altLang="el-GR" sz="2200" b="1" dirty="0">
                <a:solidFill>
                  <a:srgbClr val="E7E6E6">
                    <a:lumMod val="25000"/>
                  </a:srgbClr>
                </a:solidFill>
                <a:latin typeface="Calibri Light" panose="020F0302020204030204"/>
                <a:ea typeface="+mn-ea"/>
                <a:cs typeface="+mn-cs"/>
              </a:rPr>
            </a:br>
            <a:r>
              <a:rPr lang="el-GR" altLang="el-GR" sz="1100" i="1" dirty="0"/>
              <a:t/>
            </a:r>
            <a:br>
              <a:rPr lang="el-GR" altLang="el-GR" sz="1100" i="1" dirty="0"/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n-GB" alt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722" name="Text Box 162"/>
          <p:cNvSpPr txBox="1">
            <a:spLocks noChangeArrowheads="1"/>
          </p:cNvSpPr>
          <p:nvPr/>
        </p:nvSpPr>
        <p:spPr bwMode="auto">
          <a:xfrm>
            <a:off x="6234114" y="639445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815084"/>
              </p:ext>
            </p:extLst>
          </p:nvPr>
        </p:nvGraphicFramePr>
        <p:xfrm>
          <a:off x="128034" y="1404263"/>
          <a:ext cx="4809725" cy="4000933"/>
        </p:xfrm>
        <a:graphic>
          <a:graphicData uri="http://schemas.openxmlformats.org/drawingml/2006/table">
            <a:tbl>
              <a:tblPr/>
              <a:tblGrid>
                <a:gridCol w="86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135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911506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2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Οργή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Παραίτηση / Απογοήτευση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2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Φόβος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2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Ελπίδα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67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Περηφάνια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09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Σιγουριά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2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097653" y="6436760"/>
            <a:ext cx="2540000" cy="457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22749"/>
              </p:ext>
            </p:extLst>
          </p:nvPr>
        </p:nvGraphicFramePr>
        <p:xfrm>
          <a:off x="7361513" y="1404263"/>
          <a:ext cx="4650377" cy="4000936"/>
        </p:xfrm>
        <a:graphic>
          <a:graphicData uri="http://schemas.openxmlformats.org/drawingml/2006/table">
            <a:tbl>
              <a:tblPr/>
              <a:tblGrid>
                <a:gridCol w="92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861">
                  <a:extLst>
                    <a:ext uri="{9D8B030D-6E8A-4147-A177-3AD203B41FA5}">
                      <a16:colId xmlns:a16="http://schemas.microsoft.com/office/drawing/2014/main" val="3630431814"/>
                    </a:ext>
                  </a:extLst>
                </a:gridCol>
                <a:gridCol w="7698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39033">
                <a:tc>
                  <a:txBody>
                    <a:bodyPr/>
                    <a:lstStyle/>
                    <a:p>
                      <a:pPr algn="ctr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.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5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Οργή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0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Παραίτηση / Απογοήτευση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6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Φόβος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Ελπίδα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Περηφάνια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Σιγουριά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29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5512" y="26187"/>
            <a:ext cx="10224655" cy="588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Να απαγορευτεί με νόμο η κάθοδος του Η. Κασιδιάρη </a:t>
            </a:r>
            <a:r>
              <a:rPr lang="el-GR" sz="2400" b="1" dirty="0" smtClean="0">
                <a:solidFill>
                  <a:schemeClr val="bg2">
                    <a:lumMod val="25000"/>
                  </a:schemeClr>
                </a:solidFill>
              </a:rPr>
              <a:t>στις επόμενες 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Βουλευτικές εκλογές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el-GR" altLang="el-GR" sz="14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73134"/>
              </p:ext>
            </p:extLst>
          </p:nvPr>
        </p:nvGraphicFramePr>
        <p:xfrm>
          <a:off x="230251" y="1655870"/>
          <a:ext cx="5252117" cy="3011163"/>
        </p:xfrm>
        <a:graphic>
          <a:graphicData uri="http://schemas.openxmlformats.org/drawingml/2006/table">
            <a:tbl>
              <a:tblPr/>
              <a:tblGrid>
                <a:gridCol w="115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866">
                  <a:extLst>
                    <a:ext uri="{9D8B030D-6E8A-4147-A177-3AD203B41FA5}">
                      <a16:colId xmlns:a16="http://schemas.microsoft.com/office/drawing/2014/main" val="324073975"/>
                    </a:ext>
                  </a:extLst>
                </a:gridCol>
                <a:gridCol w="775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7948">
                <a:tc>
                  <a:txBody>
                    <a:bodyPr/>
                    <a:lstStyle/>
                    <a:p>
                      <a:pPr algn="l" fontAlgn="b"/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3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</a:t>
                      </a: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 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Συμφωνώ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54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 Διαφωνώ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3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083725" y="6341457"/>
            <a:ext cx="77637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Βάσει </a:t>
            </a:r>
            <a:r>
              <a:rPr lang="el-GR" sz="9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σχετικού </a:t>
            </a:r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νόμου που ψηφίστηκε πρόσφατα είναι πολύ πιθανό να απαγορευτεί η κάθοδος του κόμματος Έλληνες για την Πατρίδα του Ηλία Κασιδιάρη. Εσείς προσωπικά συμφωνείτε η διαφωνείτε με την απαγόρευση; </a:t>
            </a:r>
          </a:p>
          <a:p>
            <a:pPr algn="ctr"/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21443"/>
              </p:ext>
            </p:extLst>
          </p:nvPr>
        </p:nvGraphicFramePr>
        <p:xfrm>
          <a:off x="6035041" y="1655870"/>
          <a:ext cx="5602778" cy="3011163"/>
        </p:xfrm>
        <a:graphic>
          <a:graphicData uri="http://schemas.openxmlformats.org/drawingml/2006/table">
            <a:tbl>
              <a:tblPr/>
              <a:tblGrid>
                <a:gridCol w="100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624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675682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90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</a:t>
                      </a: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 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Συμφωνώ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66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 Διαφωνώ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91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08773" y="725866"/>
            <a:ext cx="501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8305" y="5951203"/>
            <a:ext cx="888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pc="600" dirty="0" smtClean="0"/>
              <a:t>6.ΠΑΣΟΚ- ΚΙΝΑΛ –Αξιολόγηση πρότασης Ανδρουλάκη</a:t>
            </a:r>
            <a:endParaRPr lang="el-GR" b="1" spc="600" dirty="0"/>
          </a:p>
        </p:txBody>
      </p:sp>
      <p:pic>
        <p:nvPicPr>
          <p:cNvPr id="14338" name="Picture 2" descr="Νίκος Ανδρουλάκης στην «Κ»: Συνεργασία μόνο αν είμαστε ισχυροί | Η  ΚΑΘΗΜΕΡΙΝ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67" y="698903"/>
            <a:ext cx="7945582" cy="49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4196" y="42394"/>
            <a:ext cx="10665230" cy="588786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l-GR" sz="1800" b="1" dirty="0" smtClean="0">
                <a:solidFill>
                  <a:schemeClr val="bg2">
                    <a:lumMod val="25000"/>
                  </a:schemeClr>
                </a:solidFill>
              </a:rPr>
              <a:t>Βαθμός συμφωνίας με πρόταση Ν. </a:t>
            </a:r>
            <a:r>
              <a:rPr lang="el-GR" sz="1800" b="1" dirty="0">
                <a:solidFill>
                  <a:schemeClr val="bg2">
                    <a:lumMod val="25000"/>
                  </a:schemeClr>
                </a:solidFill>
              </a:rPr>
              <a:t>Ανδρουλάκη </a:t>
            </a:r>
            <a:r>
              <a:rPr lang="el-GR" sz="1800" b="1" dirty="0" smtClean="0">
                <a:solidFill>
                  <a:schemeClr val="bg2">
                    <a:lumMod val="25000"/>
                  </a:schemeClr>
                </a:solidFill>
              </a:rPr>
              <a:t>ότι σε </a:t>
            </a:r>
            <a:r>
              <a:rPr lang="el-GR" sz="1800" b="1" dirty="0">
                <a:solidFill>
                  <a:schemeClr val="bg2">
                    <a:lumMod val="25000"/>
                  </a:schemeClr>
                </a:solidFill>
              </a:rPr>
              <a:t>περίπτωση Κυβέρνησης συνεργασίας θα υποστηρίξει κάποιο πολιτικό πρόσωπο για την θέση του Πρωθυπουργού </a:t>
            </a:r>
            <a:r>
              <a:rPr lang="el-GR" sz="1800" b="1" dirty="0" smtClean="0">
                <a:solidFill>
                  <a:schemeClr val="bg2">
                    <a:lumMod val="25000"/>
                  </a:schemeClr>
                </a:solidFill>
              </a:rPr>
              <a:t>εκτός </a:t>
            </a:r>
            <a:r>
              <a:rPr lang="el-GR" sz="1800" b="1" dirty="0">
                <a:solidFill>
                  <a:schemeClr val="bg2">
                    <a:lumMod val="25000"/>
                  </a:schemeClr>
                </a:solidFill>
              </a:rPr>
              <a:t>από τους αρχηγούς των δύο μεγάλων κομμάτων </a:t>
            </a:r>
            <a:endParaRPr lang="el-GR" altLang="el-GR" sz="11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948052"/>
              </p:ext>
            </p:extLst>
          </p:nvPr>
        </p:nvGraphicFramePr>
        <p:xfrm>
          <a:off x="598538" y="1260938"/>
          <a:ext cx="11387580" cy="190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61602" y="1098651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31,6%</a:t>
            </a:r>
            <a:endParaRPr lang="el-GR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49184" y="903680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48,6%</a:t>
            </a:r>
            <a:endParaRPr lang="el-GR" sz="2800" b="1" dirty="0"/>
          </a:p>
        </p:txBody>
      </p:sp>
      <p:sp>
        <p:nvSpPr>
          <p:cNvPr id="17" name="Right Brace 16"/>
          <p:cNvSpPr/>
          <p:nvPr/>
        </p:nvSpPr>
        <p:spPr>
          <a:xfrm rot="5400000" flipH="1">
            <a:off x="6976977" y="853730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2870578" y="1026253"/>
            <a:ext cx="269202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2083725" y="6341457"/>
            <a:ext cx="776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Πόσο συμφωνείτε ή διαφωνείτε με την πρόταση του αρχηγού του ΠΑΣΟΚ – ΚΙΝΑΛ Νίκου Ανδρουλάκη ότι σε περίπτωση Κυβέρνησης συνεργασίας θα υποστηρίξει κάποιο πολιτικό πρόσωπο για την θέση του Πρωθυπουργού </a:t>
            </a:r>
            <a:r>
              <a:rPr lang="el-GR" sz="9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εκτός </a:t>
            </a:r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τους αρχηγούς των δύο μεγάλων κομμάτων Κ. Μητσοτάκη ή Α. Τσίπρα;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2669" y="3493174"/>
            <a:ext cx="4077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 err="1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Ψηφ</a:t>
            </a:r>
            <a:r>
              <a:rPr lang="el-GR" altLang="el-GR" sz="1400" b="1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ΚΙΝΑΛ 2019 (Ν=61) ενδεικτική βάση ανάλυσης</a:t>
            </a:r>
            <a:endParaRPr lang="el-GR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72</a:t>
            </a:fld>
            <a:endParaRPr lang="en-US" dirty="0"/>
          </a:p>
        </p:txBody>
      </p:sp>
      <p:graphicFrame>
        <p:nvGraphicFramePr>
          <p:cNvPr id="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970686"/>
              </p:ext>
            </p:extLst>
          </p:nvPr>
        </p:nvGraphicFramePr>
        <p:xfrm>
          <a:off x="484931" y="4130521"/>
          <a:ext cx="11387580" cy="184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47995" y="4001223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40,5%</a:t>
            </a:r>
            <a:endParaRPr lang="el-GR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91953" y="3754242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53,2%</a:t>
            </a:r>
            <a:endParaRPr lang="el-GR" sz="2800" b="1" dirty="0"/>
          </a:p>
        </p:txBody>
      </p:sp>
      <p:sp>
        <p:nvSpPr>
          <p:cNvPr id="19" name="Right Brace 18"/>
          <p:cNvSpPr/>
          <p:nvPr/>
        </p:nvSpPr>
        <p:spPr>
          <a:xfrm rot="5400000" flipH="1">
            <a:off x="6909680" y="3494691"/>
            <a:ext cx="251705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Brace 19"/>
          <p:cNvSpPr/>
          <p:nvPr/>
        </p:nvSpPr>
        <p:spPr>
          <a:xfrm rot="5400000" flipH="1">
            <a:off x="2765721" y="3918613"/>
            <a:ext cx="251705" cy="1536283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4664877" y="661365"/>
            <a:ext cx="2514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1400" b="1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Σύνολο ερωτηθέντων (Ν=1000)</a:t>
            </a:r>
            <a:endParaRPr lang="el-GR" sz="1400" dirty="0"/>
          </a:p>
        </p:txBody>
      </p:sp>
      <p:pic>
        <p:nvPicPr>
          <p:cNvPr id="22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86" y="3464515"/>
            <a:ext cx="365092" cy="365093"/>
          </a:xfrm>
          <a:prstGeom prst="rect">
            <a:avLst/>
          </a:prstGeom>
          <a:solidFill>
            <a:srgbClr val="008000"/>
          </a:solidFill>
        </p:spPr>
      </p:pic>
    </p:spTree>
    <p:extLst>
      <p:ext uri="{BB962C8B-B14F-4D97-AF65-F5344CB8AC3E}">
        <p14:creationId xmlns:p14="http://schemas.microsoft.com/office/powerpoint/2010/main" val="7701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4196" y="42394"/>
            <a:ext cx="10665230" cy="588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l-GR" sz="1800" b="1" smtClean="0">
                <a:solidFill>
                  <a:schemeClr val="bg2">
                    <a:lumMod val="25000"/>
                  </a:schemeClr>
                </a:solidFill>
              </a:rPr>
              <a:t>Βαθμός συμφωνίας με πρόταση Ν. Ανδρουλάκη ότι σε περίπτωση Κυβέρνησης συνεργασίας θα υποστηρίξει κάποιο πολιτικό πρόσωπο για την θέση του Πρωθυπουργού εκτός από τους αρχηγούς των δύο μεγάλων κομμάτων </a:t>
            </a:r>
            <a:endParaRPr lang="el-GR" altLang="el-GR" sz="11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3725" y="6341457"/>
            <a:ext cx="776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Πόσο συμφωνείτε ή διαφωνείτε με την πρόταση του αρχηγού του ΠΑΣΟΚ – ΚΙΝΑΛ Νίκου Ανδρουλάκη ότι σε περίπτωση Κυβέρνησης συνεργασίας θα υποστηρίξει κάποιο πολιτικό πρόσωπο για την θέση του Πρωθυπουργού </a:t>
            </a:r>
            <a:r>
              <a:rPr lang="el-GR" sz="9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εκτός </a:t>
            </a:r>
            <a:r>
              <a:rPr 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τους αρχηγούς των δύο μεγάλων κομμάτων Κ. Μητσοτάκη ή Α. Τσίπρα;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70D0929-33D9-480F-A348-D11D1DD0F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35499"/>
              </p:ext>
            </p:extLst>
          </p:nvPr>
        </p:nvGraphicFramePr>
        <p:xfrm>
          <a:off x="324196" y="1733559"/>
          <a:ext cx="5252117" cy="3505519"/>
        </p:xfrm>
        <a:graphic>
          <a:graphicData uri="http://schemas.openxmlformats.org/drawingml/2006/table">
            <a:tbl>
              <a:tblPr/>
              <a:tblGrid>
                <a:gridCol w="115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866">
                  <a:extLst>
                    <a:ext uri="{9D8B030D-6E8A-4147-A177-3AD203B41FA5}">
                      <a16:colId xmlns:a16="http://schemas.microsoft.com/office/drawing/2014/main" val="324073975"/>
                    </a:ext>
                  </a:extLst>
                </a:gridCol>
                <a:gridCol w="775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32304">
                <a:tc>
                  <a:txBody>
                    <a:bodyPr/>
                    <a:lstStyle/>
                    <a:p>
                      <a:pPr algn="l" fontAlgn="b"/>
                      <a:endParaRPr kumimoji="0" lang="en-US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ΕΡΩΤΗΘΕΝΤ</a:t>
                      </a:r>
                      <a:r>
                        <a:rPr kumimoji="0" lang="el-G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Ω</a:t>
                      </a: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Ν</a:t>
                      </a:r>
                      <a:endParaRPr kumimoji="0" lang="el-G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ΝΔ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ΣΥΡΙΖΑ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ΨΗΦ.</a:t>
                      </a:r>
                      <a:endParaRPr kumimoji="0" lang="el-GR" altLang="el-G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ΚΙΝΑΛ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GB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19</a:t>
                      </a:r>
                      <a:r>
                        <a:rPr kumimoji="0" lang="en-GB" altLang="el-G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ahoma" panose="020B0604030504040204" pitchFamily="34" charset="0"/>
                        </a:rPr>
                        <a:t>  </a:t>
                      </a:r>
                      <a:endParaRPr kumimoji="0" lang="el-GR" altLang="el-G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ΣΥΝΟΛΟ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ΑΔΙΕΥΚΡ.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ΨΗΦΟΥ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ahoma" panose="020B0604030504040204" pitchFamily="34" charset="0"/>
                        </a:rPr>
                        <a:t>ΕΚΛΟΓΩΝ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3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</a:t>
                      </a: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 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Συμφωνώ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54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</a:t>
                      </a: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 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Διαφωνώ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33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85309"/>
              </p:ext>
            </p:extLst>
          </p:nvPr>
        </p:nvGraphicFramePr>
        <p:xfrm>
          <a:off x="6162237" y="1733559"/>
          <a:ext cx="5602778" cy="3505519"/>
        </p:xfrm>
        <a:graphic>
          <a:graphicData uri="http://schemas.openxmlformats.org/drawingml/2006/table">
            <a:tbl>
              <a:tblPr/>
              <a:tblGrid>
                <a:gridCol w="100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624">
                  <a:extLst>
                    <a:ext uri="{9D8B030D-6E8A-4147-A177-3AD203B41FA5}">
                      <a16:colId xmlns:a16="http://schemas.microsoft.com/office/drawing/2014/main" val="1888765258"/>
                    </a:ext>
                  </a:extLst>
                </a:gridCol>
              </a:tblGrid>
              <a:tr h="695370"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ΑΝΔΡΑΣ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ΓΥΝΑΙΚΑ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17-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45+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08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</a:t>
                      </a: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 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Συμφωνώ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2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</a:t>
                      </a: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 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Διαφωνώ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77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08773" y="725866"/>
            <a:ext cx="5019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Ανάλυση βάσει φύλου και ηλικίας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  <a:t>Δημογραφική Ανάλυση &amp; Ψηφοφόροι Βουλευτικών Εκλογών Ιουλίου 2019</a:t>
            </a:r>
            <a:br>
              <a:rPr lang="el-GR" altLang="el-GR" sz="12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7388" y="5987018"/>
            <a:ext cx="390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pc="600" smtClean="0"/>
              <a:t>7.Δείκτης </a:t>
            </a:r>
            <a:r>
              <a:rPr lang="el-GR" b="1" spc="600" dirty="0"/>
              <a:t>αισιοδοξίας</a:t>
            </a:r>
          </a:p>
        </p:txBody>
      </p:sp>
      <p:pic>
        <p:nvPicPr>
          <p:cNvPr id="21506" name="Picture 2" descr="Αισιοδοξ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67" y="849279"/>
            <a:ext cx="9888717" cy="48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7530" y="625638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0361" y="0"/>
            <a:ext cx="9144000" cy="7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l-G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Δείκτης αισιοδοξίας – </a:t>
            </a:r>
            <a:r>
              <a:rPr lang="el-GR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Πως πάνε τα πράγμα στην χώρα </a:t>
            </a:r>
            <a:br>
              <a:rPr lang="el-GR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altLang="el-GR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Σύνολο ερωτηθέντων</a:t>
            </a:r>
            <a:r>
              <a:rPr lang="en-US" altLang="el-GR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l-GR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N=1000)</a:t>
            </a:r>
            <a:r>
              <a:rPr lang="el-GR" altLang="el-GR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l-GR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13717"/>
              </p:ext>
            </p:extLst>
          </p:nvPr>
        </p:nvGraphicFramePr>
        <p:xfrm>
          <a:off x="791093" y="1012575"/>
          <a:ext cx="10657184" cy="516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 25"/>
          <p:cNvSpPr/>
          <p:nvPr/>
        </p:nvSpPr>
        <p:spPr>
          <a:xfrm>
            <a:off x="2617571" y="781743"/>
            <a:ext cx="6594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sz="1200" i="1" dirty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Θα </a:t>
            </a:r>
            <a:r>
              <a:rPr lang="el-GR" altLang="en-US" sz="12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ήθελα να μου πείτε, πως πιστεύετε ότι πάνε τα πράγματα γενικά, στην χώρα μας.</a:t>
            </a:r>
            <a:br>
              <a:rPr lang="el-GR" altLang="en-US" sz="12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el-GR" sz="12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4" descr="Political Confidence Barometer – ASSFORUM">
            <a:extLst>
              <a:ext uri="{FF2B5EF4-FFF2-40B4-BE49-F238E27FC236}">
                <a16:creationId xmlns:a16="http://schemas.microsoft.com/office/drawing/2014/main" id="{5A2B3360-8AC5-4CD8-9F36-1C29976F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0"/>
            <a:ext cx="8680815" cy="707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21309" y="6316752"/>
            <a:ext cx="93196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91518" y="0"/>
            <a:ext cx="6100482" cy="68451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90212" y="1"/>
            <a:ext cx="310178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89812" y="1480299"/>
            <a:ext cx="6846474" cy="21119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altLang="el-GR" sz="3200" dirty="0"/>
              <a:t>Έρευνα Καταγραφής των </a:t>
            </a:r>
            <a:br>
              <a:rPr lang="el-GR" altLang="el-GR" sz="3200" dirty="0"/>
            </a:br>
            <a:r>
              <a:rPr lang="el-GR" altLang="el-GR" sz="3200" dirty="0"/>
              <a:t>Πολιτικών και Κοινωνικών Εξελίξεων </a:t>
            </a:r>
            <a:br>
              <a:rPr lang="el-GR" altLang="el-GR" sz="3200" dirty="0"/>
            </a:br>
            <a:r>
              <a:rPr lang="el-GR" altLang="el-GR" sz="3200" dirty="0"/>
              <a:t/>
            </a:r>
            <a:br>
              <a:rPr lang="el-GR" altLang="el-GR" sz="3200" dirty="0"/>
            </a:br>
            <a:r>
              <a:rPr lang="en-US" altLang="el-GR" sz="3200" b="1" dirty="0">
                <a:solidFill>
                  <a:srgbClr val="C00000"/>
                </a:solidFill>
                <a:latin typeface="+mn-lt"/>
              </a:rPr>
              <a:t>5</a:t>
            </a:r>
            <a:r>
              <a:rPr lang="el-GR" altLang="el-GR" sz="3200" b="1" dirty="0">
                <a:solidFill>
                  <a:srgbClr val="C00000"/>
                </a:solidFill>
                <a:latin typeface="+mn-lt"/>
              </a:rPr>
              <a:t>η</a:t>
            </a:r>
            <a:r>
              <a:rPr lang="el-GR" altLang="el-GR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l-GR" altLang="el-GR" sz="3200" b="1" dirty="0">
                <a:solidFill>
                  <a:srgbClr val="C00000"/>
                </a:solidFill>
                <a:latin typeface="+mn-lt"/>
              </a:rPr>
              <a:t>Μέτρηση </a:t>
            </a:r>
            <a:endParaRPr lang="en-US" sz="4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091267" y="4308475"/>
            <a:ext cx="8477251" cy="2549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dirty="0"/>
              <a:t>Διεξήχθη για το </a:t>
            </a:r>
            <a:r>
              <a:rPr lang="en-US" sz="2000" dirty="0"/>
              <a:t> </a:t>
            </a:r>
          </a:p>
          <a:p>
            <a:pPr marL="0" indent="0" algn="ctr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l-GR" sz="2000" dirty="0"/>
              <a:t>Από την </a:t>
            </a:r>
          </a:p>
          <a:p>
            <a:pPr marL="0" indent="0" algn="ctr">
              <a:buNone/>
            </a:pPr>
            <a:r>
              <a:rPr lang="el-GR" sz="2000" dirty="0"/>
              <a:t>					</a:t>
            </a:r>
            <a:r>
              <a:rPr lang="el-GR" sz="2000" dirty="0" smtClean="0"/>
              <a:t>Μάρτιος 2023</a:t>
            </a:r>
            <a:endParaRPr lang="el-GR" sz="2000" dirty="0"/>
          </a:p>
          <a:p>
            <a:pPr marL="0" indent="0" algn="ctr">
              <a:buNone/>
            </a:pPr>
            <a:endParaRPr lang="en-US" sz="2000" dirty="0"/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>
            <p:extLst/>
          </p:nvPr>
        </p:nvGraphicFramePr>
        <p:xfrm>
          <a:off x="8875092" y="5399980"/>
          <a:ext cx="533333" cy="601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98" r="6335"/>
                      <a:stretch>
                        <a:fillRect/>
                      </a:stretch>
                    </p:blipFill>
                    <p:spPr bwMode="auto">
                      <a:xfrm>
                        <a:off x="8875092" y="5399980"/>
                        <a:ext cx="533333" cy="601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631" t="12210" r="82607" b="80675"/>
          <a:stretch/>
        </p:blipFill>
        <p:spPr>
          <a:xfrm>
            <a:off x="9282718" y="4073810"/>
            <a:ext cx="2024743" cy="6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11155308" y="4644712"/>
            <a:ext cx="1024576" cy="1016226"/>
            <a:chOff x="115282" y="4616079"/>
            <a:chExt cx="1188529" cy="1017215"/>
          </a:xfrm>
        </p:grpSpPr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10049292" y="4644712"/>
            <a:ext cx="1024576" cy="1016226"/>
            <a:chOff x="115282" y="4616079"/>
            <a:chExt cx="1188529" cy="1017215"/>
          </a:xfrm>
        </p:grpSpPr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8987817" y="4644712"/>
            <a:ext cx="1024576" cy="1016226"/>
            <a:chOff x="115282" y="4616079"/>
            <a:chExt cx="1188529" cy="1017215"/>
          </a:xfrm>
        </p:grpSpPr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7832016" y="4678198"/>
            <a:ext cx="1024576" cy="1016226"/>
            <a:chOff x="115282" y="4616079"/>
            <a:chExt cx="1188529" cy="1017215"/>
          </a:xfrm>
        </p:grpSpPr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6640213" y="4644712"/>
            <a:ext cx="1024576" cy="1016226"/>
            <a:chOff x="115282" y="4616079"/>
            <a:chExt cx="1188529" cy="1017215"/>
          </a:xfrm>
        </p:grpSpPr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5551506" y="4644712"/>
            <a:ext cx="1024576" cy="1016226"/>
            <a:chOff x="115282" y="4616079"/>
            <a:chExt cx="1188529" cy="1017215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4407519" y="4644712"/>
            <a:ext cx="1024576" cy="1016226"/>
            <a:chOff x="115282" y="4616079"/>
            <a:chExt cx="1188529" cy="1017215"/>
          </a:xfrm>
        </p:grpSpPr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3337048" y="4644712"/>
            <a:ext cx="1024576" cy="1016226"/>
            <a:chOff x="115282" y="4616079"/>
            <a:chExt cx="1188529" cy="1017215"/>
          </a:xfrm>
        </p:grpSpPr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2234087" y="4644712"/>
            <a:ext cx="1024576" cy="1016226"/>
            <a:chOff x="115282" y="4616079"/>
            <a:chExt cx="1188529" cy="1017215"/>
          </a:xfrm>
        </p:grpSpPr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1163213" y="4644712"/>
            <a:ext cx="1024576" cy="1016226"/>
            <a:chOff x="115282" y="4616079"/>
            <a:chExt cx="1188529" cy="1017215"/>
          </a:xfrm>
        </p:grpSpPr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9519" name="Text Box 21"/>
          <p:cNvSpPr txBox="1">
            <a:spLocks noChangeArrowheads="1"/>
          </p:cNvSpPr>
          <p:nvPr/>
        </p:nvSpPr>
        <p:spPr bwMode="auto">
          <a:xfrm>
            <a:off x="2251108" y="859326"/>
            <a:ext cx="6513828" cy="7017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n-US" altLang="en-US" sz="1800" b="1" dirty="0" smtClean="0">
                <a:solidFill>
                  <a:srgbClr val="5F5F5F"/>
                </a:solidFill>
              </a:rPr>
              <a:t>24</a:t>
            </a:r>
            <a:r>
              <a:rPr lang="el-GR" altLang="en-US" sz="1800" b="1" dirty="0" smtClean="0">
                <a:solidFill>
                  <a:srgbClr val="5F5F5F"/>
                </a:solidFill>
              </a:rPr>
              <a:t>-</a:t>
            </a:r>
            <a:r>
              <a:rPr lang="en-US" altLang="en-US" sz="1800" b="1" dirty="0" smtClean="0">
                <a:solidFill>
                  <a:srgbClr val="5F5F5F"/>
                </a:solidFill>
              </a:rPr>
              <a:t>2</a:t>
            </a:r>
            <a:r>
              <a:rPr lang="el-GR" altLang="en-US" sz="1800" b="1" dirty="0" smtClean="0">
                <a:solidFill>
                  <a:srgbClr val="5F5F5F"/>
                </a:solidFill>
              </a:rPr>
              <a:t>8 </a:t>
            </a:r>
            <a:r>
              <a:rPr lang="el-GR" altLang="en-US" sz="1800" b="1" dirty="0">
                <a:solidFill>
                  <a:srgbClr val="5F5F5F"/>
                </a:solidFill>
              </a:rPr>
              <a:t>Μαρτίου 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98192" y="6450072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DF290F-0A40-BD33-C785-9338CACEB3BC}"/>
              </a:ext>
            </a:extLst>
          </p:cNvPr>
          <p:cNvGrpSpPr/>
          <p:nvPr/>
        </p:nvGrpSpPr>
        <p:grpSpPr>
          <a:xfrm>
            <a:off x="-2704" y="4644712"/>
            <a:ext cx="1024576" cy="1016226"/>
            <a:chOff x="115282" y="4616079"/>
            <a:chExt cx="1188529" cy="1017215"/>
          </a:xfrm>
        </p:grpSpPr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BA346C15-D28A-6AF7-DA9C-577D53A31A8F}"/>
                </a:ext>
              </a:extLst>
            </p:cNvPr>
            <p:cNvSpPr/>
            <p:nvPr/>
          </p:nvSpPr>
          <p:spPr>
            <a:xfrm>
              <a:off x="115283" y="4712591"/>
              <a:ext cx="1188528" cy="920703"/>
            </a:xfrm>
            <a:prstGeom prst="cub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8F90330-A24F-42DD-EDD3-406E12260C54}"/>
                </a:ext>
              </a:extLst>
            </p:cNvPr>
            <p:cNvSpPr/>
            <p:nvPr/>
          </p:nvSpPr>
          <p:spPr>
            <a:xfrm>
              <a:off x="115282" y="4616079"/>
              <a:ext cx="1188528" cy="351277"/>
            </a:xfrm>
            <a:prstGeom prst="ellipse">
              <a:avLst/>
            </a:pr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667" name="Rectangle 13">
            <a:extLst>
              <a:ext uri="{FF2B5EF4-FFF2-40B4-BE49-F238E27FC236}">
                <a16:creationId xmlns:a16="http://schemas.microsoft.com/office/drawing/2014/main" id="{029F55C4-C2B1-6E4B-1665-184B1942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9292" y="5098126"/>
            <a:ext cx="789840" cy="354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ΑΠΟΦΑΣΙΣΑ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ΑΠΑΝΤΩ</a:t>
            </a:r>
            <a:endParaRPr kumimoji="0" lang="en-GB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6668" name="Picture 8" descr="oikejorm_2003">
            <a:hlinkClick r:id="rId4"/>
            <a:extLst>
              <a:ext uri="{FF2B5EF4-FFF2-40B4-BE49-F238E27FC236}">
                <a16:creationId xmlns:a16="http://schemas.microsoft.com/office/drawing/2014/main" id="{790ED30E-0800-FA7F-5964-D6F29DB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9109" r="20833" b="41783"/>
          <a:stretch>
            <a:fillRect/>
          </a:stretch>
        </p:blipFill>
        <p:spPr bwMode="auto">
          <a:xfrm>
            <a:off x="3431088" y="5120306"/>
            <a:ext cx="658250" cy="38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0" name="Rectangle 13">
            <a:extLst>
              <a:ext uri="{FF2B5EF4-FFF2-40B4-BE49-F238E27FC236}">
                <a16:creationId xmlns:a16="http://schemas.microsoft.com/office/drawing/2014/main" id="{08EC49B3-718F-D679-76E2-40DE2A98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124" y="5106857"/>
            <a:ext cx="659178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ΛΕΥΚΟ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ΑΚΥΡΟ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ΑΠΟΧΗ</a:t>
            </a:r>
            <a:endParaRPr kumimoji="0" lang="en-GB" alt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26671" name="Picture 26670">
            <a:extLst>
              <a:ext uri="{FF2B5EF4-FFF2-40B4-BE49-F238E27FC236}">
                <a16:creationId xmlns:a16="http://schemas.microsoft.com/office/drawing/2014/main" id="{5D0E2897-0FE8-DC82-3F39-29882FCFE9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17" r="51512"/>
          <a:stretch/>
        </p:blipFill>
        <p:spPr>
          <a:xfrm>
            <a:off x="4542072" y="5133703"/>
            <a:ext cx="497551" cy="391703"/>
          </a:xfrm>
          <a:prstGeom prst="rect">
            <a:avLst/>
          </a:prstGeom>
        </p:spPr>
      </p:pic>
      <p:pic>
        <p:nvPicPr>
          <p:cNvPr id="26672" name="Picture 26671">
            <a:extLst>
              <a:ext uri="{FF2B5EF4-FFF2-40B4-BE49-F238E27FC236}">
                <a16:creationId xmlns:a16="http://schemas.microsoft.com/office/drawing/2014/main" id="{C8A9D341-F4A2-07EB-3B4E-52CAFA985C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963" t="22851" r="37459" b="15458"/>
          <a:stretch/>
        </p:blipFill>
        <p:spPr>
          <a:xfrm>
            <a:off x="170256" y="5128945"/>
            <a:ext cx="621363" cy="336829"/>
          </a:xfrm>
          <a:prstGeom prst="rect">
            <a:avLst/>
          </a:prstGeom>
        </p:spPr>
      </p:pic>
      <p:pic>
        <p:nvPicPr>
          <p:cNvPr id="26673" name="Picture 26672">
            <a:extLst>
              <a:ext uri="{FF2B5EF4-FFF2-40B4-BE49-F238E27FC236}">
                <a16:creationId xmlns:a16="http://schemas.microsoft.com/office/drawing/2014/main" id="{293C82BE-EF43-B81F-ACB2-E01673D709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8839" y="5176344"/>
            <a:ext cx="632779" cy="310260"/>
          </a:xfrm>
          <a:prstGeom prst="rect">
            <a:avLst/>
          </a:prstGeom>
        </p:spPr>
      </p:pic>
      <p:pic>
        <p:nvPicPr>
          <p:cNvPr id="26674" name="Picture 26673">
            <a:extLst>
              <a:ext uri="{FF2B5EF4-FFF2-40B4-BE49-F238E27FC236}">
                <a16:creationId xmlns:a16="http://schemas.microsoft.com/office/drawing/2014/main" id="{F945BEF6-1ED3-E921-F9CE-0091F03FBAB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608" t="19998" r="20082" b="19203"/>
          <a:stretch/>
        </p:blipFill>
        <p:spPr>
          <a:xfrm>
            <a:off x="1264849" y="5163763"/>
            <a:ext cx="586012" cy="310841"/>
          </a:xfrm>
          <a:prstGeom prst="rect">
            <a:avLst/>
          </a:prstGeom>
        </p:spPr>
      </p:pic>
      <p:pic>
        <p:nvPicPr>
          <p:cNvPr id="26675" name="Εικόνα 7" descr="C:\Users\moauser\AppData\Local\Microsoft\Windows\INetCache\Content.Word\IMG-8673dd8626e71e77b7220a2ba9e4790d-V.JPG">
            <a:extLst>
              <a:ext uri="{FF2B5EF4-FFF2-40B4-BE49-F238E27FC236}">
                <a16:creationId xmlns:a16="http://schemas.microsoft.com/office/drawing/2014/main" id="{9D6F22CA-F476-E3B8-A8CC-62E415542835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54594" y="5154998"/>
            <a:ext cx="745207" cy="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6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07" y="5157772"/>
            <a:ext cx="365092" cy="365093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26677" name="Right Brace 26676">
            <a:extLst>
              <a:ext uri="{FF2B5EF4-FFF2-40B4-BE49-F238E27FC236}">
                <a16:creationId xmlns:a16="http://schemas.microsoft.com/office/drawing/2014/main" id="{098C9780-7FAD-0586-36A3-D0C78DAC4B9C}"/>
              </a:ext>
            </a:extLst>
          </p:cNvPr>
          <p:cNvSpPr/>
          <p:nvPr/>
        </p:nvSpPr>
        <p:spPr>
          <a:xfrm rot="16200000">
            <a:off x="1180992" y="971489"/>
            <a:ext cx="197994" cy="1416365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D348B2D6-B8A5-46D7-A783-18C74431EBB0}"/>
              </a:ext>
            </a:extLst>
          </p:cNvPr>
          <p:cNvSpPr/>
          <p:nvPr/>
        </p:nvSpPr>
        <p:spPr>
          <a:xfrm rot="5400000">
            <a:off x="10754969" y="2010386"/>
            <a:ext cx="266419" cy="177999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5" name="Text Box 3"/>
          <p:cNvSpPr txBox="1">
            <a:spLocks noChangeArrowheads="1"/>
          </p:cNvSpPr>
          <p:nvPr/>
        </p:nvSpPr>
        <p:spPr bwMode="auto">
          <a:xfrm>
            <a:off x="-351396" y="85858"/>
            <a:ext cx="12192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Πρόθεση ψήφου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Βουλευτικών Εκλογών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 ερωτηθέντων (</a:t>
            </a:r>
            <a:r>
              <a:rPr kumimoji="0" lang="el-GR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Ν=1000)</a:t>
            </a: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69" name="TextBox 4">
            <a:extLst>
              <a:ext uri="{FF2B5EF4-FFF2-40B4-BE49-F238E27FC236}">
                <a16:creationId xmlns:a16="http://schemas.microsoft.com/office/drawing/2014/main" id="{93D26848-5DEF-9FA0-236D-D93D9897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083" y="5081208"/>
            <a:ext cx="59588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9505" name="Chart 149504">
            <a:extLst>
              <a:ext uri="{FF2B5EF4-FFF2-40B4-BE49-F238E27FC236}">
                <a16:creationId xmlns:a16="http://schemas.microsoft.com/office/drawing/2014/main" id="{0A65F94A-2B05-9676-BC31-08331AFBD01F}"/>
              </a:ext>
            </a:extLst>
          </p:cNvPr>
          <p:cNvGraphicFramePr/>
          <p:nvPr>
            <p:extLst/>
          </p:nvPr>
        </p:nvGraphicFramePr>
        <p:xfrm>
          <a:off x="-654984" y="1758887"/>
          <a:ext cx="13571582" cy="332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49506" name="TextBox 149505">
            <a:extLst>
              <a:ext uri="{FF2B5EF4-FFF2-40B4-BE49-F238E27FC236}">
                <a16:creationId xmlns:a16="http://schemas.microsoft.com/office/drawing/2014/main" id="{4D698CBA-A940-75A8-C524-C62B4A816FBF}"/>
              </a:ext>
            </a:extLst>
          </p:cNvPr>
          <p:cNvSpPr txBox="1"/>
          <p:nvPr/>
        </p:nvSpPr>
        <p:spPr>
          <a:xfrm>
            <a:off x="88157" y="97072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980" y="122331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9830535" y="1713814"/>
            <a:ext cx="2120196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Αδιευκρίνιστης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Ψήφου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16 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859" y="6450072"/>
            <a:ext cx="3077874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altLang="el-GR" sz="1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Στατιστικό Σφάλμα: ΝΔ ±</a:t>
            </a:r>
            <a:r>
              <a:rPr lang="el-GR" altLang="el-G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2,79% </a:t>
            </a:r>
            <a:r>
              <a:rPr lang="el-GR" altLang="el-GR" sz="1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ΣΥΡΙΖΑ ±</a:t>
            </a:r>
            <a:r>
              <a:rPr lang="el-GR" altLang="el-GR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2,68%</a:t>
            </a:r>
            <a:endParaRPr lang="el-GR" altLang="el-GR" sz="11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5C741A-24C8-D8E5-B9D8-DDE9F73236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5728329"/>
          <a:ext cx="119507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452">
                  <a:extLst>
                    <a:ext uri="{9D8B030D-6E8A-4147-A177-3AD203B41FA5}">
                      <a16:colId xmlns:a16="http://schemas.microsoft.com/office/drawing/2014/main" val="240215492"/>
                    </a:ext>
                  </a:extLst>
                </a:gridCol>
                <a:gridCol w="1101452">
                  <a:extLst>
                    <a:ext uri="{9D8B030D-6E8A-4147-A177-3AD203B41FA5}">
                      <a16:colId xmlns:a16="http://schemas.microsoft.com/office/drawing/2014/main" val="781648145"/>
                    </a:ext>
                  </a:extLst>
                </a:gridCol>
                <a:gridCol w="10868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507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27,4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24,</a:t>
                      </a:r>
                      <a:r>
                        <a:rPr lang="el-G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r>
                        <a:rPr lang="el-G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,1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</a:t>
                      </a:r>
                      <a:r>
                        <a:rPr lang="el-G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3,9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r>
                        <a:rPr lang="en-US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9,8</a:t>
                      </a:r>
                      <a:endParaRPr lang="en-US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9" name="Picture 2" descr="https://patriotikienosi.gr/wp-content/uploads/2022/05/cropped-Final_logo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2" t="-1" r="28515" b="34798"/>
          <a:stretch/>
        </p:blipFill>
        <p:spPr bwMode="auto">
          <a:xfrm>
            <a:off x="8037856" y="4972393"/>
            <a:ext cx="426492" cy="4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54457" y="5323662"/>
            <a:ext cx="80823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600" dirty="0"/>
              <a:t>ΠΑΤΡΙΩΤΙΚΗ ΕΝΩΣΗ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5054" y="5390745"/>
            <a:ext cx="1189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00" dirty="0" smtClean="0"/>
              <a:t>Π. </a:t>
            </a:r>
            <a:r>
              <a:rPr lang="el-GR" sz="700" dirty="0" err="1" smtClean="0"/>
              <a:t>Εμφιετζόγλου</a:t>
            </a:r>
            <a:endParaRPr lang="el-GR" sz="700" dirty="0" smtClean="0"/>
          </a:p>
          <a:p>
            <a:pPr algn="ctr"/>
            <a:r>
              <a:rPr lang="el-GR" sz="700" dirty="0" smtClean="0"/>
              <a:t>Κ. </a:t>
            </a:r>
            <a:r>
              <a:rPr lang="el-GR" sz="700" dirty="0" err="1" smtClean="0"/>
              <a:t>Μπογδάνος</a:t>
            </a:r>
            <a:endParaRPr lang="el-GR" sz="700" dirty="0"/>
          </a:p>
        </p:txBody>
      </p:sp>
    </p:spTree>
    <p:extLst>
      <p:ext uri="{BB962C8B-B14F-4D97-AF65-F5344CB8AC3E}">
        <p14:creationId xmlns:p14="http://schemas.microsoft.com/office/powerpoint/2010/main" val="26189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50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4752" y="807523"/>
            <a:ext cx="268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chemeClr val="bg1">
                    <a:lumMod val="50000"/>
                  </a:schemeClr>
                </a:solidFill>
              </a:rPr>
              <a:t>Ανάλυση σε </a:t>
            </a: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φύλο και ηλικία </a:t>
            </a:r>
            <a:endParaRPr lang="el-G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FB0D-D229-46BE-A277-42A9AAD2709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040390" y="85858"/>
            <a:ext cx="2150225" cy="498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Συλλογ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ή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στοιχε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ί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</a:rPr>
              <a:t>ων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n-US" altLang="en-US" sz="1200" b="1" dirty="0" smtClean="0">
                <a:solidFill>
                  <a:srgbClr val="5F5F5F"/>
                </a:solidFill>
              </a:rPr>
              <a:t>16</a:t>
            </a:r>
            <a:r>
              <a:rPr lang="el-GR" altLang="en-US" sz="1200" b="1" dirty="0" smtClean="0">
                <a:solidFill>
                  <a:srgbClr val="5F5F5F"/>
                </a:solidFill>
              </a:rPr>
              <a:t>-</a:t>
            </a:r>
            <a:r>
              <a:rPr lang="en-US" altLang="en-US" sz="1200" b="1" dirty="0" smtClean="0">
                <a:solidFill>
                  <a:srgbClr val="5F5F5F"/>
                </a:solidFill>
              </a:rPr>
              <a:t>2</a:t>
            </a:r>
            <a:r>
              <a:rPr lang="el-GR" altLang="en-US" sz="1200" b="1" dirty="0" smtClean="0">
                <a:solidFill>
                  <a:srgbClr val="5F5F5F"/>
                </a:solidFill>
              </a:rPr>
              <a:t>4 Μαρτίου 2023</a:t>
            </a:r>
            <a:endParaRPr lang="el-GR" altLang="en-US" sz="1200" b="1" dirty="0">
              <a:solidFill>
                <a:srgbClr val="5F5F5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351396" y="85858"/>
            <a:ext cx="12192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Πρόθεση ψήφου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Βουλευτικών Εκλογών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 ερωτηθέντων (</a:t>
            </a:r>
            <a:r>
              <a:rPr kumimoji="0" lang="el-GR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Ν=1000)</a:t>
            </a: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76661"/>
              </p:ext>
            </p:extLst>
          </p:nvPr>
        </p:nvGraphicFramePr>
        <p:xfrm>
          <a:off x="395081" y="1412084"/>
          <a:ext cx="11267677" cy="3883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6357">
                  <a:extLst>
                    <a:ext uri="{9D8B030D-6E8A-4147-A177-3AD203B41FA5}">
                      <a16:colId xmlns:a16="http://schemas.microsoft.com/office/drawing/2014/main" val="39380061"/>
                    </a:ext>
                  </a:extLst>
                </a:gridCol>
                <a:gridCol w="1473891">
                  <a:extLst>
                    <a:ext uri="{9D8B030D-6E8A-4147-A177-3AD203B41FA5}">
                      <a16:colId xmlns:a16="http://schemas.microsoft.com/office/drawing/2014/main" val="3790473367"/>
                    </a:ext>
                  </a:extLst>
                </a:gridCol>
                <a:gridCol w="947502">
                  <a:extLst>
                    <a:ext uri="{9D8B030D-6E8A-4147-A177-3AD203B41FA5}">
                      <a16:colId xmlns:a16="http://schemas.microsoft.com/office/drawing/2014/main" val="2217883808"/>
                    </a:ext>
                  </a:extLst>
                </a:gridCol>
                <a:gridCol w="974757">
                  <a:extLst>
                    <a:ext uri="{9D8B030D-6E8A-4147-A177-3AD203B41FA5}">
                      <a16:colId xmlns:a16="http://schemas.microsoft.com/office/drawing/2014/main" val="2429947313"/>
                    </a:ext>
                  </a:extLst>
                </a:gridCol>
                <a:gridCol w="793034">
                  <a:extLst>
                    <a:ext uri="{9D8B030D-6E8A-4147-A177-3AD203B41FA5}">
                      <a16:colId xmlns:a16="http://schemas.microsoft.com/office/drawing/2014/main" val="2159366442"/>
                    </a:ext>
                  </a:extLst>
                </a:gridCol>
                <a:gridCol w="793034">
                  <a:extLst>
                    <a:ext uri="{9D8B030D-6E8A-4147-A177-3AD203B41FA5}">
                      <a16:colId xmlns:a16="http://schemas.microsoft.com/office/drawing/2014/main" val="1749787496"/>
                    </a:ext>
                  </a:extLst>
                </a:gridCol>
                <a:gridCol w="793034">
                  <a:extLst>
                    <a:ext uri="{9D8B030D-6E8A-4147-A177-3AD203B41FA5}">
                      <a16:colId xmlns:a16="http://schemas.microsoft.com/office/drawing/2014/main" val="1195334039"/>
                    </a:ext>
                  </a:extLst>
                </a:gridCol>
                <a:gridCol w="793034">
                  <a:extLst>
                    <a:ext uri="{9D8B030D-6E8A-4147-A177-3AD203B41FA5}">
                      <a16:colId xmlns:a16="http://schemas.microsoft.com/office/drawing/2014/main" val="1410693744"/>
                    </a:ext>
                  </a:extLst>
                </a:gridCol>
                <a:gridCol w="793034">
                  <a:extLst>
                    <a:ext uri="{9D8B030D-6E8A-4147-A177-3AD203B41FA5}">
                      <a16:colId xmlns:a16="http://schemas.microsoft.com/office/drawing/2014/main" val="4227764632"/>
                    </a:ext>
                  </a:extLst>
                </a:gridCol>
              </a:tblGrid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effectLst/>
                        </a:rPr>
                        <a:t> 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effectLst/>
                        </a:rPr>
                        <a:t>ΣΥΝΟΛΟ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ΑΝΔΡΑΣ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>
                          <a:effectLst/>
                        </a:rPr>
                        <a:t>ΓΥΝΑΙΚΑ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17-34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35-44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45-54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55-64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65+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81925"/>
                  </a:ext>
                </a:extLst>
              </a:tr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Base</a:t>
                      </a:r>
                      <a:endParaRPr lang="en-US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1000</a:t>
                      </a:r>
                      <a:endParaRPr lang="el-G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486</a:t>
                      </a:r>
                      <a:endParaRPr lang="el-G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514</a:t>
                      </a:r>
                      <a:endParaRPr lang="el-GR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46422"/>
                  </a:ext>
                </a:extLst>
              </a:tr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ΝΕΑ ΔΗΜΟΚΡΑΤΙΑ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35123"/>
                  </a:ext>
                </a:extLst>
              </a:tr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ΣΥΡΙΖΑ - ΠΡΟΟΔΕΥΤΙΚΗ ΣΥΜΜΑΧΙΑ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300670"/>
                  </a:ext>
                </a:extLst>
              </a:tr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ΠΑΣΟΚ - </a:t>
                      </a:r>
                      <a:r>
                        <a:rPr lang="en-US" sz="1200" b="1" u="none" strike="noStrike" dirty="0">
                          <a:effectLst/>
                        </a:rPr>
                        <a:t>KINA</a:t>
                      </a:r>
                      <a:r>
                        <a:rPr lang="el-GR" sz="1200" b="1" u="none" strike="noStrike" dirty="0">
                          <a:effectLst/>
                        </a:rPr>
                        <a:t>Λ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787113"/>
                  </a:ext>
                </a:extLst>
              </a:tr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ΚΚΕ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038617"/>
                  </a:ext>
                </a:extLst>
              </a:tr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ΕΛΛΗΝΙΚΗ </a:t>
                      </a:r>
                      <a:r>
                        <a:rPr lang="el-GR" sz="1200" b="1" u="none" strike="noStrike" dirty="0" smtClean="0">
                          <a:effectLst/>
                        </a:rPr>
                        <a:t>ΛΥΣΗ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590645"/>
                  </a:ext>
                </a:extLst>
              </a:tr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ΜΕΡΑ 25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14870"/>
                  </a:ext>
                </a:extLst>
              </a:tr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ΕΘΝΙΚΟ ΚΟΜΜΑ - </a:t>
                      </a:r>
                      <a:r>
                        <a:rPr lang="el-GR" sz="1200" b="1" u="none" strike="noStrike" dirty="0" smtClean="0">
                          <a:effectLst/>
                        </a:rPr>
                        <a:t>ΕΛΛΗΝΕΣ 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52252"/>
                  </a:ext>
                </a:extLst>
              </a:tr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ΠΑΤΡΙΩΤΙΚΗ </a:t>
                      </a:r>
                      <a:r>
                        <a:rPr lang="el-GR" sz="1200" b="1" u="none" strike="noStrike" dirty="0" smtClean="0">
                          <a:effectLst/>
                        </a:rPr>
                        <a:t>ΕΝΩΣΗ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443668"/>
                  </a:ext>
                </a:extLst>
              </a:tr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ΑΛΛΟ ΚΟΜΜΑ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79671"/>
                  </a:ext>
                </a:extLst>
              </a:tr>
              <a:tr h="32363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effectLst/>
                        </a:rPr>
                        <a:t>ΑΔΙΕΥΚΡΙΝΙΣΤΗ ΨΗΦΟΣ 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36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9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40901</TotalTime>
  <Words>5716</Words>
  <Application>Microsoft Office PowerPoint</Application>
  <PresentationFormat>Widescreen</PresentationFormat>
  <Paragraphs>2267</Paragraphs>
  <Slides>76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Calibri Light</vt:lpstr>
      <vt:lpstr>Tahoma</vt:lpstr>
      <vt:lpstr>Verdana</vt:lpstr>
      <vt:lpstr>Office Theme</vt:lpstr>
      <vt:lpstr>Picture</vt:lpstr>
      <vt:lpstr> Έρευνα Καταγραφής των  Πολιτικών και Κοινωνικών Εξελίξεων   5η Μέτρηση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Λέξεις που εκφράζουν περισσότερο τον Έλληνα για το παρόν &amp; το μέλλον της χώρας  Ανάλυση βάσει φύλου και ηλικίας Δημογραφική Ανάλυση &amp; Ψηφοφόροι Βουλευτικών Εκλογών Ιουλίου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Στάση απέναντι στην ΝΔ / στο ΣΥΡΙΖΑ </vt:lpstr>
      <vt:lpstr>Στάση απέναντι στην ΝΔ / στο ΣΥΡΙΖΑ </vt:lpstr>
      <vt:lpstr>Παράσταση νίκης κόμματος σε βουλευτικές εκλογές  Σύνολο ερωτηθέντων (Ν=1000)</vt:lpstr>
      <vt:lpstr>PowerPoint Presentation</vt:lpstr>
      <vt:lpstr>Παράσταση νίκης κόμματος σε βουλευτικές εκλογές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Θα χυθεί άπλετο φως στο δυστύχημα των Τεμπών και θα αποδοθούν ευθύνες σε όλους τους εμπλεκόμενους ή όχι;  </vt:lpstr>
      <vt:lpstr>PowerPoint Presentation</vt:lpstr>
      <vt:lpstr>Πόσο θα σας επηρεάσει το θέμα των Τεμπών στον τρόπο που θα επιλέξετε ποιο κόμμα θα ψηφίσετε στις εκλογές;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Προβλήματα (2 σημαντικότερα) </vt:lpstr>
      <vt:lpstr>PowerPoint Presentation</vt:lpstr>
      <vt:lpstr>PowerPoint Presentation</vt:lpstr>
      <vt:lpstr>Η Ακρίβεια είναι χειρότερη ή καλύτερη από αυτό που περιμένατε;</vt:lpstr>
      <vt:lpstr>PowerPoint Presentation</vt:lpstr>
      <vt:lpstr>PowerPoint Presentation</vt:lpstr>
      <vt:lpstr>PowerPoint Presentation</vt:lpstr>
      <vt:lpstr>PowerPoint Presentation</vt:lpstr>
      <vt:lpstr>Αξιολόγηση της αύξησης του κατώτερου μισθού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Να απαγορευτεί με νόμο η κάθοδος του Η. Κασιδιάρη στις επόμενες Βουλευτικές εκλογές;</vt:lpstr>
      <vt:lpstr>PowerPoint Presentation</vt:lpstr>
      <vt:lpstr>PowerPoint Presentation</vt:lpstr>
      <vt:lpstr>Βαθμός συμφωνίας με πρόταση Ν. Ανδρουλάκη ότι σε περίπτωση Κυβέρνησης συνεργασίας θα υποστηρίξει κάποιο πολιτικό πρόσωπο για την θέση του Πρωθυπουργού εκτός από τους αρχηγούς των δύο μεγάλων κομμάτων </vt:lpstr>
      <vt:lpstr>PowerPoint Presentation</vt:lpstr>
      <vt:lpstr>PowerPoint Presentation</vt:lpstr>
      <vt:lpstr>Δείκτης αισιοδοξίας – Πως πάνε τα πράγμα στην χώρα  Σύνολο ερωτηθέντων (N=1000) </vt:lpstr>
      <vt:lpstr> Έρευνα Καταγραφής των  Πολιτικών και Κοινωνικών Εξελίξεων   5η Μέτρηση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ANTONOPOULOU</dc:creator>
  <cp:lastModifiedBy>TASSOS VELISSARIDES</cp:lastModifiedBy>
  <cp:revision>1681</cp:revision>
  <cp:lastPrinted>2023-03-29T11:24:22Z</cp:lastPrinted>
  <dcterms:created xsi:type="dcterms:W3CDTF">2016-04-05T08:34:55Z</dcterms:created>
  <dcterms:modified xsi:type="dcterms:W3CDTF">2023-03-29T14:34:28Z</dcterms:modified>
</cp:coreProperties>
</file>